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9.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notesSlides/notesSlide10.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1" r:id="rId2"/>
    <p:sldMasterId id="2147483736" r:id="rId3"/>
  </p:sldMasterIdLst>
  <p:notesMasterIdLst>
    <p:notesMasterId r:id="rId29"/>
  </p:notesMasterIdLst>
  <p:sldIdLst>
    <p:sldId id="339" r:id="rId4"/>
    <p:sldId id="337" r:id="rId5"/>
    <p:sldId id="340" r:id="rId6"/>
    <p:sldId id="343" r:id="rId7"/>
    <p:sldId id="356" r:id="rId8"/>
    <p:sldId id="332" r:id="rId9"/>
    <p:sldId id="330" r:id="rId10"/>
    <p:sldId id="267" r:id="rId11"/>
    <p:sldId id="260" r:id="rId12"/>
    <p:sldId id="259" r:id="rId13"/>
    <p:sldId id="355" r:id="rId14"/>
    <p:sldId id="354" r:id="rId15"/>
    <p:sldId id="359" r:id="rId16"/>
    <p:sldId id="352" r:id="rId17"/>
    <p:sldId id="353" r:id="rId18"/>
    <p:sldId id="351" r:id="rId19"/>
    <p:sldId id="349" r:id="rId20"/>
    <p:sldId id="348" r:id="rId21"/>
    <p:sldId id="347" r:id="rId22"/>
    <p:sldId id="346" r:id="rId23"/>
    <p:sldId id="357" r:id="rId24"/>
    <p:sldId id="336" r:id="rId25"/>
    <p:sldId id="321" r:id="rId26"/>
    <p:sldId id="328" r:id="rId27"/>
    <p:sldId id="35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2FF043-D2C7-3EE4-C449-4100432CE504}" v="15" dt="2022-10-20T05:00:32.660"/>
    <p1510:client id="{956E10C5-FE75-C545-A3BD-69C3614E6DF1}" v="3298" dt="2022-10-20T08:36:32.541"/>
    <p1510:client id="{B54E93CA-480E-9641-9047-EA0236B421FD}" v="1127" dt="2022-10-20T08:08:01.859"/>
    <p1510:client id="{F10FD310-98B3-476F-B9C6-D6C73FCB6D88}" v="1107" dt="2022-10-20T09:13:58.750"/>
    <p1510:client id="{FE481C35-E49A-5565-7D70-1926AB4A5083}" v="1572" dt="2022-10-20T08:59:09.4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4:16.657"/>
    </inkml:context>
    <inkml:brush xml:id="br0">
      <inkml:brushProperty name="width" value="0.05" units="cm"/>
      <inkml:brushProperty name="height" value="0.05" units="cm"/>
      <inkml:brushProperty name="color" value="#E71224"/>
    </inkml:brush>
  </inkml:definitions>
  <inkml:trace contextRef="#ctx0" brushRef="#br0">112 2 24575,'30'-1'0,"-11"1"0,-1 0 0,21 3 0,-33-2 0,0 0 0,0 0 0,0 1 0,0 0 0,0 0 0,0 1 0,-1 0 0,1 0 0,-1 0 0,7 5 0,12 14 0,-1 1 0,39 51 0,-56-65 0,4 4 0,-1 1 0,0 0 0,-1 0 0,-1 0 0,0 1 0,-1 1 0,-1-1 0,0 1 0,3 21 0,-4-6 0,-1 1 0,-1 0 0,-5 56 0,1-74 0,0 0 0,-1-1 0,-1 0 0,0 1 0,-1-1 0,0-1 0,-1 1 0,0-1 0,-1 0 0,-1 0 0,0-1 0,-13 14 0,-8 6 0,-1-1 0,-57 44 0,73-62 0,-1-1 0,0 0 0,0-1 0,-1-1 0,0-1 0,0 0 0,-34 11 0,36-17 0,8-1 0,0 0 0,1 0 0,-1 1 0,-9 3 0,14-4 0,0-1 0,0 0 0,0 1 0,0-1 0,1 1 0,-1 0 0,0-1 0,0 1 0,0 0 0,1 0 0,-1-1 0,0 1 0,1 0 0,-1 0 0,1 0 0,-1 0 0,1 0 0,-1 0 0,1 0 0,0 0 0,-1 0 0,1 0 0,0 0 0,0 0 0,0 0 0,0 0 0,0 0 0,0 0 0,0 0 0,0 0 0,0 0 0,1 1 0,0 1 0,0 1 0,1-1 0,-1 0 0,1 0 0,0 0 0,0 0 0,0 0 0,1-1 0,-1 1 0,1 0 0,-1-1 0,1 0 0,0 0 0,0 0 0,6 4 0,6 2 0,32 12 0,-38-16 0,67 22 0,1-3 0,132 21 0,-202-43 0,1 0 0,-1 1 0,-1 0 0,1 1 0,0-1 0,-1 1 0,1 1 0,-1-1 0,0 1 0,0 0 0,0 1 0,0-1 0,6 8 0,-6-5 0,-1 0 0,0 0 0,-1 1 0,0-1 0,0 1 0,0 0 0,-1 0 0,0 0 0,-1 0 0,3 17 0,1 12 0,-3 0 0,0 0 0,-3 1 0,-6 60 0,3-85 0,0 0 0,-1 0 0,0 0 0,0-1 0,-2 0 0,1 0 0,-2 0 0,-9 14 0,5-11 0,0-1 0,0 0 0,-1-1 0,-1 0 0,-24 18 0,28-25 0,-1 0 0,0-1 0,-1 0 0,1 0 0,-1-2 0,0 1 0,0-1 0,-18 2 0,-93 5 0,112-9 0,-7-1 0,-45 3 0,-64-7 0,121 4-151,1-1-1,0 0 0,-1 0 0,1 0 1,0 0-1,0-1 0,0 0 1,-6-3-1,-5-6-6674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4:52.096"/>
    </inkml:context>
    <inkml:brush xml:id="br0">
      <inkml:brushProperty name="width" value="0.05" units="cm"/>
      <inkml:brushProperty name="height" value="0.05" units="cm"/>
      <inkml:brushProperty name="color" value="#E71224"/>
    </inkml:brush>
  </inkml:definitions>
  <inkml:trace contextRef="#ctx0" brushRef="#br0">14 1 24575,'-1'0'0,"1"0"0,-1 0 0,1 1 0,-1-1 0,0 0 0,1 1 0,-1-1 0,1 0 0,-1 1 0,1-1 0,-1 0 0,1 1 0,-1-1 0,1 1 0,0-1 0,-1 1 0,1-1 0,0 1 0,-1-1 0,1 1 0,0 0 0,0-1 0,-1 1 0,1-1 0,0 1 0,0 0 0,0 0 0,-3 21 0,4 1 0,1 0 0,5 30 0,2 3 0,11 598 0,-21-532 0,2-89 129,11 56-1,-3-19-1750,-7-47-5204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4:53.201"/>
    </inkml:context>
    <inkml:brush xml:id="br0">
      <inkml:brushProperty name="width" value="0.05" units="cm"/>
      <inkml:brushProperty name="height" value="0.05" units="cm"/>
      <inkml:brushProperty name="color" value="#E71224"/>
    </inkml:brush>
  </inkml:definitions>
  <inkml:trace contextRef="#ctx0" brushRef="#br0">0 0 24575,'1'0'0,"-1"1"0,1-1 0,-1 0 0,1 0 0,0 0 0,-1 1 0,1-1 0,-1 0 0,0 1 0,1-1 0,-1 0 0,1 1 0,-1-1 0,1 1 0,-1-1 0,0 0 0,1 1 0,-1-1 0,0 1 0,0-1 0,1 1 0,-1-1 0,0 1 0,0-1 0,0 1 0,1 0 0,3 18 0,-4-15 0,7 51 0,-3 2 0,-4 90 0,0 23 0,1-163 0,0 0 0,0 1 0,1-1 0,0 0 0,0 0 0,1 0 0,-1 0 0,2 0 0,-1 0 0,1-1 0,0 0 0,0 0 0,1 0 0,0 0 0,0-1 0,9 8 0,-9-8 0,0-1 0,0-1 0,1 1 0,0-1 0,0 0 0,0 0 0,0-1 0,0 1 0,0-2 0,1 1 0,-1 0 0,1-1 0,-1-1 0,1 1 0,-1-1 0,1 0 0,0 0 0,11-3 0,-13 2 0,-1 0 0,0-1 0,0 1 0,0-1 0,0 0 0,0 0 0,-1-1 0,1 1 0,0-1 0,-1 0 0,0 0 0,0 0 0,0 0 0,0 0 0,0-1 0,0 1 0,-1-1 0,0 0 0,0 0 0,0 0 0,0 0 0,-1 0 0,1 0 0,-1 0 0,1-5 0,2-12 0,-1 1 0,-1-1 0,-2-41 0,0 54 0,0-51 0,-6-138 0,5 193 14,0 0 1,0 0-1,0 0 0,-1 0 0,1 1 1,-1-1-1,0 0 0,0 1 0,0-1 0,-1 1 1,1 0-1,-1 0 0,0 0 0,0 0 1,0 0-1,0 1 0,0 0 0,-1-1 0,1 1 1,-1 0-1,1 0 0,-1 1 0,-5-3 1,-6-1-357,-1 0 1,1 1 0,-1 1-1,-24-3 1,15 4-6485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5:05.317"/>
    </inkml:context>
    <inkml:brush xml:id="br0">
      <inkml:brushProperty name="width" value="0.05" units="cm"/>
      <inkml:brushProperty name="height" value="0.05" units="cm"/>
      <inkml:brushProperty name="color" value="#E71224"/>
    </inkml:brush>
  </inkml:definitions>
  <inkml:trace contextRef="#ctx0" brushRef="#br0">254 1 24575,'0'22'0,"-6"126"0,4-129 0,-1 0 0,-1 0 0,-1 0 0,-1 0 0,-13 28 0,-10 7 0,-66 93 0,32-54 0,59-88 0,1-1 0,1 0 0,-1 0 0,1 1 0,0 0 0,-3 7 0,5-11 0,-1 0 0,1 0 0,0 0 0,0 0 0,0-1 0,0 1 0,0 0 0,0 0 0,0 0 0,0 0 0,1 0 0,-1 0 0,0-1 0,0 1 0,1 0 0,-1 0 0,0 0 0,1-1 0,-1 1 0,1 0 0,-1 0 0,1-1 0,0 1 0,-1-1 0,1 1 0,0 0 0,-1-1 0,1 1 0,0-1 0,-1 1 0,1-1 0,0 0 0,0 1 0,0-1 0,0 0 0,-1 1 0,1-1 0,0 0 0,1 0 0,17 3 0,0-1 0,0 0 0,29-2 0,-23-1 0,925-10-1365,-915 11-5461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5:05.965"/>
    </inkml:context>
    <inkml:brush xml:id="br0">
      <inkml:brushProperty name="width" value="0.05" units="cm"/>
      <inkml:brushProperty name="height" value="0.05" units="cm"/>
      <inkml:brushProperty name="color" value="#E71224"/>
    </inkml:brush>
  </inkml:definitions>
  <inkml:trace contextRef="#ctx0" brushRef="#br0">1 1 24575,'1'16'0,"0"1"0,5 20 0,1 15 0,5 674 0,-14-492 0,2 256-1365,0-470-5461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5:06.963"/>
    </inkml:context>
    <inkml:brush xml:id="br0">
      <inkml:brushProperty name="width" value="0.05" units="cm"/>
      <inkml:brushProperty name="height" value="0.05" units="cm"/>
      <inkml:brushProperty name="color" value="#E71224"/>
    </inkml:brush>
  </inkml:definitions>
  <inkml:trace contextRef="#ctx0" brushRef="#br0">0 183 24575,'4'6'0,"0"-1"0,-1 1 0,0-1 0,0 1 0,-1 0 0,0 0 0,0 0 0,0 1 0,1 9 0,2 1 0,9 47 0,-10-41 0,1 0 0,11 30 0,-10-39 0,0 1 0,1-2 0,0 1 0,1-1 0,1 0 0,0-1 0,12 13 0,-15-19 0,0-1 0,0 1 0,1-1 0,0 0 0,0-1 0,0 1 0,0-1 0,1-1 0,0 0 0,-1 0 0,1 0 0,1-1 0,-1 0 0,16 1 0,-8-1 0,-1-1 0,1-1 0,0-1 0,19-3 0,-31 3 0,0 0 0,1 0 0,-1 0 0,0 0 0,0-1 0,0 0 0,0 0 0,-1 0 0,1 0 0,0 0 0,-1-1 0,0 0 0,1 1 0,-1-1 0,0-1 0,0 1 0,-1 0 0,1-1 0,-1 1 0,3-6 0,6-17 0,-2 0 0,12-52 0,3-56 0,-19 93 0,-1 1 0,-2-73 0,-2 109 0,0 0 0,-1 0 0,0 0 0,1 0 0,-1 0 0,-1 1 0,1-1 0,0 1 0,-1-1 0,0 1 0,0-1 0,0 1 0,0 0 0,0 0 0,-1 0 0,1 0 0,-1 0 0,0 0 0,0 1 0,0-1 0,0 1 0,-1 0 0,1 0 0,0 0 0,-1 1 0,0-1 0,1 1 0,-1 0 0,0 0 0,-4-1 0,-11-1 0,-1 1 0,0 1 0,1 0 0,-36 5 0,21-2 0,-7 0 125,14 0-497,0-1-1,-1-1 1,-52-7-1,60 2-6453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7:37.784"/>
    </inkml:context>
    <inkml:brush xml:id="br0">
      <inkml:brushProperty name="width" value="0.05" units="cm"/>
      <inkml:brushProperty name="height" value="0.05" units="cm"/>
      <inkml:brushProperty name="color" value="#E71224"/>
    </inkml:brush>
  </inkml:definitions>
  <inkml:trace contextRef="#ctx0" brushRef="#br0">1 0 24575,'0'8'0,"4"20"0,2 22 0,3 27 0,9 30 0,6 31 0,-2 25 0,-4 22 0,-5 14 0,-5 7 0,-4-24 0,-3-47 0,-1-46-8191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7:38.527"/>
    </inkml:context>
    <inkml:brush xml:id="br0">
      <inkml:brushProperty name="width" value="0.05" units="cm"/>
      <inkml:brushProperty name="height" value="0.05" units="cm"/>
      <inkml:brushProperty name="color" value="#E71224"/>
    </inkml:brush>
  </inkml:definitions>
  <inkml:trace contextRef="#ctx0" brushRef="#br0">1 1 24575,'11'25'0,"0"2"0,-2-1 0,10 48 0,5 82 0,-22-141 0,20 218 0,-22-227 0,2 14 0,4-37 0,1-21 0,9-44 0,39-119 0,-52 192 0,1-1 0,1 1 0,-1 0 0,2 0 0,-1 1 0,1-1 0,12-13 0,-16 20 0,0 0 0,0 1 0,-1-1 0,1 1 0,0-1 0,0 1 0,0 0 0,1 0 0,-1 0 0,0 0 0,0 0 0,1 0 0,-1 0 0,0 1 0,1 0 0,-1-1 0,1 1 0,-1 0 0,0 0 0,1 0 0,-1 0 0,1 0 0,-1 1 0,0-1 0,1 1 0,-1 0 0,0-1 0,1 1 0,-1 0 0,0 0 0,0 1 0,0-1 0,0 0 0,0 1 0,0-1 0,0 1 0,-1 0 0,3 1 0,10 12 0,-1 0 0,-1 0 0,0 2 0,-1-1 0,0 1 0,-1 1 0,-2 0 0,1 0 0,7 30 0,-14-43 0,10 30 0,-3-26 0,-9-10 0,1 1 0,-1 0 0,1 0 0,-1 0 0,1-1 0,-1 1 0,1 0 0,-1 0 0,0-1 0,1 1 0,-1 0 0,1-1 0,-1 1 0,0-1 0,1 1 0,-1 0 0,0-1 0,0 1 0,1-1 0,-1 1 0,0-1 0,0 1 0,0-1 0,1 1 0,-1-1 0,0 0 0,11-30 0,9-44 0,4-16 0,7 9-1365,-1 10-5461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7:38.870"/>
    </inkml:context>
    <inkml:brush xml:id="br0">
      <inkml:brushProperty name="width" value="0.05" units="cm"/>
      <inkml:brushProperty name="height" value="0.05" units="cm"/>
      <inkml:brushProperty name="color" value="#E71224"/>
    </inkml:brush>
  </inkml:definitions>
  <inkml:trace contextRef="#ctx0" brushRef="#br0">0 5 24575,'0'-5'0,"9"8"0,2 12 0,16 10 0,4 7 0,0 5 0,-4 1 0,-3-1 0,-6-4 0,-6-3 0,-4-2 0,0-2 0,-2-5-8191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7:39.197"/>
    </inkml:context>
    <inkml:brush xml:id="br0">
      <inkml:brushProperty name="width" value="0.05" units="cm"/>
      <inkml:brushProperty name="height" value="0.05" units="cm"/>
      <inkml:brushProperty name="color" value="#E71224"/>
    </inkml:brush>
  </inkml:definitions>
  <inkml:trace contextRef="#ctx0" brushRef="#br0">1 1 24575,'0'4'0,"4"14"0,5 17 0,2 6 0,-1 1 0,-3-12 0,-2-10-8191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7:39.604"/>
    </inkml:context>
    <inkml:brush xml:id="br0">
      <inkml:brushProperty name="width" value="0.05" units="cm"/>
      <inkml:brushProperty name="height" value="0.05" units="cm"/>
      <inkml:brushProperty name="color" value="#E71224"/>
    </inkml:brush>
  </inkml:definitions>
  <inkml:trace contextRef="#ctx0" brushRef="#br0">0 40 24575,'0'-8'0,"4"-3"0,6 0 0,5 2 0,5 11 0,2 6 0,2 1 0,2 3 0,-5-1-8191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4:18.125"/>
    </inkml:context>
    <inkml:brush xml:id="br0">
      <inkml:brushProperty name="width" value="0.05" units="cm"/>
      <inkml:brushProperty name="height" value="0.05" units="cm"/>
      <inkml:brushProperty name="color" value="#E71224"/>
    </inkml:brush>
  </inkml:definitions>
  <inkml:trace contextRef="#ctx0" brushRef="#br0">0 107 24575,'2'1'0,"0"0"0,0-1 0,0 1 0,0 0 0,0 1 0,-1-1 0,1 0 0,0 0 0,-1 1 0,1-1 0,-1 1 0,0-1 0,1 1 0,0 2 0,2 0 0,13 19 0,-2-1 0,0 2 0,-2 0 0,13 31 0,27 46 0,24 38 0,-72-133 0,-1 0 0,1 0 0,0-1 0,0 1 0,1-1 0,0 0 0,0-1 0,0 1 0,0-1 0,0-1 0,1 1 0,0-1 0,0 0 0,0 0 0,0-1 0,0 0 0,10 1 0,12 1 0,0-1 0,0-2 0,33-2 0,-32 0 0,-24 1 0,0 0 0,0 0 0,0-1 0,0 0 0,0 0 0,0-1 0,0 0 0,-1 0 0,1 0 0,-1 0 0,1-1 0,-1 0 0,0 0 0,7-6 0,-7 4 0,-1 0 0,1 0 0,-1 0 0,0-1 0,0 0 0,-1 0 0,0 0 0,0 0 0,0 0 0,-1 0 0,0-1 0,2-11 0,3-23 0,-3 0 0,-2-1 0,-4-70 0,0 33 0,2 70 0,0 1 0,-1-1 0,0 1 0,0-1 0,-1 1 0,0 0 0,-1 0 0,0 0 0,0 0 0,-1 1 0,-5-10 0,6 13 0,0-1 0,-1 1 0,0 0 0,0 0 0,0 0 0,0 1 0,0-1 0,-1 1 0,0 0 0,1 0 0,-1 1 0,0-1 0,-1 1 0,1 0 0,0 1 0,0-1 0,-12-1 0,-21 0 0,-1 2 0,-56 4 0,5 1 0,61-4 133,-1-1-882,-46 6 0,45 1-6077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7:40.069"/>
    </inkml:context>
    <inkml:brush xml:id="br0">
      <inkml:brushProperty name="width" value="0.05" units="cm"/>
      <inkml:brushProperty name="height" value="0.05" units="cm"/>
      <inkml:brushProperty name="color" value="#E71224"/>
    </inkml:brush>
  </inkml:definitions>
  <inkml:trace contextRef="#ctx0" brushRef="#br0">1 0 24575,'2'3'0,"0"0"0,1 0 0,-2 1 0,1-1 0,0 0 0,0 1 0,-1-1 0,0 1 0,0-1 0,0 1 0,1 4 0,2 46 0,-3-26 0,3 16 0,2 0 0,2 0 0,15 43 0,-23-85 0,12 26 0,-12-28 0,0-1 0,0 1 0,0 0 0,0-1 0,0 1 0,0 0 0,0-1 0,0 1 0,0 0 0,0-1 0,0 1 0,0 0 0,1-1 0,-1 1 0,0 0 0,0-1 0,0 1 0,1 0 0,-1 0 0,0-1 0,0 1 0,1 0 0,-1 0 0,0-1 0,0 1 0,1 0 0,-1 0 0,0 0 0,1 0 0,-1 0 0,0-1 0,1 1 0,-1 0 0,0 0 0,1 0 0,-1 0 0,0 0 0,1 0 0,-1 0 0,0 0 0,1 0 0,-1 0 0,0 0 0,1 0 0,-1 1 0,0-1 0,1 0 0,-1 0 0,0 0 0,1 0 0,-1 0 0,0 1 0,0-1 0,1 0 0,-1 0 0,0 1 0,0-1 0,1 0 0,-1 0 0,0 1 0,0-1 0,0 0 0,1 1 0,-1-1 0,0 0 0,0 1 0,0-1 0,0 0 0,0 1 0,7-21 0,-2 0 0,6-38 0,-10 43 0,2 1 0,-1 0 0,2-1 0,0 1 0,0 0 0,1 1 0,1-1 0,12-20 0,-15 30 0,0 1 0,0 0 0,1 0 0,-1 0 0,1 0 0,0 0 0,-1 1 0,1-1 0,1 1 0,-1 0 0,0 0 0,0 1 0,1-1 0,-1 1 0,0 0 0,1 0 0,-1 1 0,1-1 0,0 1 0,-1 0 0,1 0 0,-1 0 0,9 2 0,-4 0 0,-1 0 0,0 0 0,0 0 0,0 1 0,0 0 0,-1 1 0,1 0 0,-1 0 0,0 0 0,0 1 0,0 0 0,6 7 0,16 19-455,-2 2 0,35 57 0,-48-69-6371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4:36.643"/>
    </inkml:context>
    <inkml:brush xml:id="br0">
      <inkml:brushProperty name="width" value="0.05" units="cm"/>
      <inkml:brushProperty name="height" value="0.05" units="cm"/>
      <inkml:brushProperty name="color" value="#E71224"/>
    </inkml:brush>
  </inkml:definitions>
  <inkml:trace contextRef="#ctx0" brushRef="#br0">120 453 24575,'0'-259'0,"0"248"0,0 1 0,1 0 0,0-1 0,1 1 0,0 0 0,1-1 0,0 1 0,0 1 0,1-1 0,9-15 0,-9 20 0,-1 0 0,1 0 0,0 0 0,0 1 0,0 0 0,0 0 0,1 0 0,0 0 0,0 1 0,0 0 0,0 0 0,0 0 0,1 1 0,-1-1 0,1 1 0,0 0 0,0 1 0,-1 0 0,1 0 0,8-1 0,-2 2 0,0 0 0,0 0 0,0 1 0,-1 0 0,1 1 0,0 1 0,-1 0 0,0 0 0,1 1 0,-1 1 0,19 10 0,-17-7 0,0 1 0,-1 0 0,0 1 0,-1 0 0,0 1 0,-1 0 0,0 1 0,15 23 0,-20-27 0,0 2 0,-1-1 0,0 0 0,-1 1 0,0-1 0,-1 1 0,0 0 0,0 0 0,0 11 0,-1 9 0,-4 52 0,0-66 0,0-1 0,-2-1 0,1 1 0,-2-1 0,0 1 0,0-2 0,-2 1 0,-15 22 0,4-4 0,-21 33 0,-3-2 0,-76 86 0,-6-30 0,79-72 0,22-22 0,-38 47 0,59-68 0,0 1 0,0-1 0,0 1 0,1 0 0,0 0 0,0 0 0,0 0 0,0 0 0,1 0 0,-1 6 0,2-9 0,0 1 0,0-1 0,0 0 0,1 0 0,-1 0 0,0 1 0,1-1 0,0 0 0,-1 0 0,1 0 0,0 0 0,0 0 0,0 0 0,1 0 0,-1 0 0,0 0 0,1 0 0,-1-1 0,1 1 0,-1-1 0,1 1 0,0-1 0,0 1 0,0-1 0,0 0 0,3 1 0,6 4 0,1-2 0,-1 1 0,1-2 0,0 1 0,25 2 0,67 2 0,-89-8 0,596 3 0,-307-5 0,-295 2 139,-7 0-255,0 0 1,0 1-1,1-1 0,-1 0 0,0-1 1,0 1-1,0 0 0,0-1 1,0 1-1,0-1 0,0 1 1,3-3-1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4:37.524"/>
    </inkml:context>
    <inkml:brush xml:id="br0">
      <inkml:brushProperty name="width" value="0.05" units="cm"/>
      <inkml:brushProperty name="height" value="0.05" units="cm"/>
      <inkml:brushProperty name="color" value="#E71224"/>
    </inkml:brush>
  </inkml:definitions>
  <inkml:trace contextRef="#ctx0" brushRef="#br0">0 250 24575,'0'14'0,"0"1"0,1-1 0,1 1 0,0-1 0,6 24 0,-6-33 0,0 0 0,1 0 0,-1-1 0,1 1 0,0-1 0,0 1 0,0-1 0,1 0 0,-1 0 0,1 0 0,0 0 0,0-1 0,0 0 0,1 0 0,-1 0 0,1 0 0,0-1 0,8 4 0,-1-2 0,0 0 0,0-1 0,1-1 0,-1 0 0,1 0 0,0-1 0,-1-1 0,1 0 0,16-2 0,-19 1 0,1-1 0,-1 0 0,1-1 0,-1 0 0,0-1 0,0 0 0,0 0 0,-1-1 0,0 0 0,1-1 0,9-8 0,-13 8 0,0 0 0,-1 0 0,0 0 0,0-1 0,0 1 0,-1-1 0,0 0 0,-1-1 0,1 1 0,-1 0 0,-1-1 0,0 0 0,3-12 0,-2-7 0,0 0 0,-2-47 0,-2 66 0,1 0 0,-1 0 0,0 0 0,0 0 0,-1 0 0,0 1 0,-1-1 0,0 0 0,0 1 0,0 0 0,-1-1 0,0 1 0,-6-6 0,7 9 0,-1-1 0,0 1 0,-1 1 0,1-1 0,-1 0 0,1 1 0,-1 0 0,0 0 0,0 1 0,0-1 0,-1 1 0,1 0 0,-1 1 0,1-1 0,-1 1 0,1 0 0,-1 0 0,0 1 0,-7 0 0,-1 0 38,1 2 0,0 0 0,-1 0 0,1 1 0,0 1 0,1 0 0,-1 1 0,-17 9 0,8-3-465,2 2 0,0 0 1,-34 30-1,27-18-6399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4:42.69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4:43.560"/>
    </inkml:context>
    <inkml:brush xml:id="br0">
      <inkml:brushProperty name="width" value="0.05" units="cm"/>
      <inkml:brushProperty name="height" value="0.05" units="cm"/>
      <inkml:brushProperty name="color" value="#E71224"/>
    </inkml:brush>
  </inkml:definitions>
  <inkml:trace contextRef="#ctx0" brushRef="#br0">0 0 24575,'0'21'0,"4"19"0,10 8 0,7 20 0,4 28 0,-3 32 0,-4 27 0,-6 20 0,-5 15 0,1-12 0,-1-33 0,-2-33 0,-1-30 0,-2-26 0,-1-18 0,-1-15-8191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4:45.540"/>
    </inkml:context>
    <inkml:brush xml:id="br0">
      <inkml:brushProperty name="width" value="0.05" units="cm"/>
      <inkml:brushProperty name="height" value="0.05" units="cm"/>
      <inkml:brushProperty name="color" value="#E71224"/>
    </inkml:brush>
  </inkml:definitions>
  <inkml:trace contextRef="#ctx0" brushRef="#br0">1 0 24575,'51'89'0,"-5"2"0,-3 1 0,-5 3 0,28 101 0,-35-57 0,-30-133 0,0 0 0,1 0 0,0 0 0,0 0 0,5 10 0,-7-15 0,1 0 0,0 0 0,0 1 0,0-1 0,0 0 0,0 0 0,0 0 0,0 0 0,0-1 0,0 1 0,0 0 0,0 0 0,1-1 0,-1 1 0,0-1 0,0 1 0,1-1 0,-1 1 0,0-1 0,1 0 0,-1 0 0,1 1 0,-1-1 0,0 0 0,1 0 0,-1-1 0,0 1 0,1 0 0,-1 0 0,3-1 0,5-3 0,0 0 0,0-1 0,0 0 0,0 0 0,-1 0 0,0-1 0,0-1 0,-1 1 0,12-15 0,-11 13 0,1-1 0,0 1 0,0 1 0,0-1 0,1 2 0,19-11 0,-25 15 0,-1 1 0,1 0 0,-1 0 0,1 1 0,-1-1 0,1 1 0,0 0 0,-1-1 0,1 2 0,-1-1 0,1 0 0,0 1 0,-1 0 0,7 1 0,-4 1 0,-1-1 0,1 1 0,-1 0 0,1 0 0,-1 1 0,0-1 0,0 1 0,5 6 0,-3-3 0,0 0 0,-1 1 0,0 0 0,0 1 0,-1-1 0,0 1 0,0 0 0,-1 0 0,0 1 0,4 15 0,-5-10 0,-1-1 0,-1 1 0,0-1 0,0 1 0,-1 0 0,-1-1 0,-1 1 0,0-1 0,-1 1 0,0-1 0,-1 0 0,-1 0 0,0 0 0,-1-1 0,0 0 0,-1 0 0,-1 0 0,0-1 0,-1 0 0,0-1 0,-21 21 0,6-9 0,-1 0 0,-46 31 0,62-48 0,-1 0 0,0-1 0,0 0 0,0-1 0,-1 0 0,0 0 0,1-1 0,-1-1 0,0 0 0,-1-1 0,-19 1 0,5-2 45,4 0 49,0-1 0,-33-6 0,48 5-224,0 1 0,0-1 0,1-1 0,-1 1-1,1-1 1,0 0 0,0-1 0,0 0 0,0 0 0,0 0-1,1 0 1,-6-6 0,-5-9-6696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4:46.134"/>
    </inkml:context>
    <inkml:brush xml:id="br0">
      <inkml:brushProperty name="width" value="0.05" units="cm"/>
      <inkml:brushProperty name="height" value="0.05" units="cm"/>
      <inkml:brushProperty name="color" value="#E71224"/>
    </inkml:brush>
  </inkml:definitions>
  <inkml:trace contextRef="#ctx0" brushRef="#br0">1 165 24575,'39'1'0,"-1"-2"0,1-1 0,0-3 0,58-13 0,-50 6 0,-31 9 0,0-1 0,0 0 0,-1-2 0,1 0 0,-1 0 0,20-13 0,-13 4 133,65-39-1631,-66 44-5328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9T11:04:51.266"/>
    </inkml:context>
    <inkml:brush xml:id="br0">
      <inkml:brushProperty name="width" value="0.05" units="cm"/>
      <inkml:brushProperty name="height" value="0.05" units="cm"/>
      <inkml:brushProperty name="color" value="#E71224"/>
    </inkml:brush>
  </inkml:definitions>
  <inkml:trace contextRef="#ctx0" brushRef="#br0">454 1 24575,'-1'17'0,"-1"1"0,0 0 0,-1-1 0,-1 1 0,-1-1 0,0 0 0,-9 18 0,-61 110 0,64-126 0,-222 359 0,211-344 0,-24 48 0,41-72 0,0 2 0,0-1 0,2 0 0,-1 1 0,2 0 0,-1 0 0,2 0 0,-2 21 0,4-31 0,-1 0 0,0 0 0,0 0 0,1 0 0,-1 0 0,1 0 0,0 0 0,-1 0 0,1 0 0,0 0 0,0-1 0,0 1 0,0 0 0,0-1 0,1 1 0,-1-1 0,1 1 0,-1-1 0,1 0 0,-1 1 0,1-1 0,-1 0 0,1 0 0,0 0 0,0 0 0,0 0 0,0-1 0,2 1 0,5 2 0,0-1 0,1 0 0,0-1 0,14 0 0,-19-1 0,306-2 0,-130-2 0,-143 3 0,-1-2 0,49-9 0,-65 9 105,-16 3-192,0-1 1,1 1-1,-1-1 1,0 0 0,0-1-1,-1 1 1,1-1-1,0 0 1,0 0-1,-1 0 1,1-1-1,-1 0 1,0 1-1,0-2 1,0 1-1,4-5 1,2-7-6740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553DC-ABE5-4844-B92A-D3B4782BAB57}" type="datetimeFigureOut">
              <a:rPr lang="en-CN" smtClean="0"/>
              <a:t>10/20/2022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A8580-10B4-4C46-B3EC-8006A8B97D12}" type="slidenum">
              <a:rPr lang="en-CN" smtClean="0"/>
              <a:t>‹#›</a:t>
            </a:fld>
            <a:endParaRPr lang="en-CN"/>
          </a:p>
        </p:txBody>
      </p:sp>
    </p:spTree>
    <p:extLst>
      <p:ext uri="{BB962C8B-B14F-4D97-AF65-F5344CB8AC3E}">
        <p14:creationId xmlns:p14="http://schemas.microsoft.com/office/powerpoint/2010/main" val="90965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4C9A8580-10B4-4C46-B3EC-8006A8B97D12}" type="slidenum">
              <a:rPr lang="en-CN" smtClean="0"/>
              <a:t>1</a:t>
            </a:fld>
            <a:endParaRPr lang="en-CN"/>
          </a:p>
        </p:txBody>
      </p:sp>
    </p:spTree>
    <p:extLst>
      <p:ext uri="{BB962C8B-B14F-4D97-AF65-F5344CB8AC3E}">
        <p14:creationId xmlns:p14="http://schemas.microsoft.com/office/powerpoint/2010/main" val="4124047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a:solidFill>
                  <a:srgbClr val="D4D4D4"/>
                </a:solidFill>
                <a:effectLst/>
                <a:latin typeface="Consolas"/>
                <a:ea typeface="等线"/>
              </a:rPr>
              <a:t>We used l2 Normalizer to </a:t>
            </a:r>
            <a:r>
              <a:rPr lang="en-US" altLang="zh-CN" b="0" err="1">
                <a:solidFill>
                  <a:srgbClr val="D4D4D4"/>
                </a:solidFill>
                <a:effectLst/>
                <a:latin typeface="Consolas"/>
                <a:ea typeface="等线"/>
              </a:rPr>
              <a:t>nomalize</a:t>
            </a:r>
            <a:r>
              <a:rPr lang="en-US" altLang="zh-CN" b="0">
                <a:solidFill>
                  <a:srgbClr val="D4D4D4"/>
                </a:solidFill>
                <a:effectLst/>
                <a:latin typeface="Consolas"/>
                <a:ea typeface="等线"/>
              </a:rPr>
              <a:t> the abilities, because the original number is not distinguishing and can not </a:t>
            </a:r>
            <a:r>
              <a:rPr lang="en-US" altLang="zh-CN">
                <a:solidFill>
                  <a:srgbClr val="D4D4D4"/>
                </a:solidFill>
                <a:latin typeface="Consolas"/>
                <a:ea typeface="等线"/>
              </a:rPr>
              <a:t>distinguish</a:t>
            </a:r>
            <a:r>
              <a:rPr lang="en-US" altLang="zh-CN" b="0">
                <a:solidFill>
                  <a:srgbClr val="D4D4D4"/>
                </a:solidFill>
                <a:effectLst/>
                <a:latin typeface="Consolas"/>
                <a:ea typeface="等线"/>
              </a:rPr>
              <a:t> the differences.</a:t>
            </a:r>
          </a:p>
          <a:p>
            <a:pPr marL="171450" indent="-171450">
              <a:buFont typeface="Arial"/>
              <a:buChar char="•"/>
            </a:pPr>
            <a:br>
              <a:rPr lang="en-US" altLang="zh-CN" b="0">
                <a:effectLst/>
                <a:latin typeface="Consolas" panose="020B0609020204030204" pitchFamily="49" charset="0"/>
              </a:rPr>
            </a:br>
            <a:r>
              <a:rPr lang="en-US" altLang="zh-CN">
                <a:solidFill>
                  <a:srgbClr val="6796E6"/>
                </a:solidFill>
                <a:latin typeface="Consolas"/>
                <a:ea typeface="等线"/>
                <a:cs typeface="Calibri"/>
              </a:rPr>
              <a:t>1.</a:t>
            </a:r>
            <a:r>
              <a:rPr lang="en-US"/>
              <a:t>Movement and Power are two basic abilities for every players and these two parts don’t have a big difference. Each position if wants to get a good overall grade, it asks to have a grasp of the basic skill. What’s more, the mentality means the player can be calm down and always be confident of winning the match, it doesn’t connect with the position.</a:t>
            </a:r>
            <a:endParaRPr lang="en-US">
              <a:cs typeface="Calibri"/>
            </a:endParaRPr>
          </a:p>
          <a:p>
            <a:pPr marL="171450" indent="-171450">
              <a:buFont typeface="Arial"/>
              <a:buChar char="•"/>
            </a:pPr>
            <a:r>
              <a:rPr lang="en-US" altLang="zh-CN">
                <a:solidFill>
                  <a:srgbClr val="6796E6"/>
                </a:solidFill>
                <a:latin typeface="Consolas"/>
                <a:ea typeface="等线"/>
                <a:cs typeface="Calibri"/>
              </a:rPr>
              <a:t>  2.</a:t>
            </a:r>
            <a:r>
              <a:rPr lang="en-US"/>
              <a:t>GK’s six abilities have a big gap comparing with other positions. Goalkeeper is a position different from others. Additionally, as we mentioned, GK has the own standards, such as GK-diving and GK-kicking.</a:t>
            </a:r>
            <a:endParaRPr lang="en-US" altLang="zh-CN">
              <a:solidFill>
                <a:srgbClr val="6796E6"/>
              </a:solidFill>
              <a:latin typeface="Consolas"/>
              <a:ea typeface="等线"/>
              <a:cs typeface="Calibri"/>
            </a:endParaRPr>
          </a:p>
          <a:p>
            <a:endParaRPr lang="en-US" altLang="zh-CN">
              <a:solidFill>
                <a:srgbClr val="6796E6"/>
              </a:solidFill>
              <a:latin typeface="Consolas"/>
              <a:ea typeface="等线"/>
              <a:cs typeface="Calibri"/>
            </a:endParaRPr>
          </a:p>
          <a:p>
            <a:endParaRPr lang="en-US" altLang="zh-CN">
              <a:solidFill>
                <a:srgbClr val="6796E6"/>
              </a:solidFill>
              <a:latin typeface="Consolas"/>
              <a:ea typeface="等线"/>
              <a:cs typeface="Calibri"/>
            </a:endParaRPr>
          </a:p>
        </p:txBody>
      </p:sp>
      <p:sp>
        <p:nvSpPr>
          <p:cNvPr id="4" name="Slide Number Placeholder 3"/>
          <p:cNvSpPr>
            <a:spLocks noGrp="1"/>
          </p:cNvSpPr>
          <p:nvPr>
            <p:ph type="sldNum" sz="quarter" idx="5"/>
          </p:nvPr>
        </p:nvSpPr>
        <p:spPr/>
        <p:txBody>
          <a:bodyPr/>
          <a:lstStyle/>
          <a:p>
            <a:fld id="{4C9A8580-10B4-4C46-B3EC-8006A8B97D12}" type="slidenum">
              <a:rPr lang="en-CN" smtClean="0"/>
              <a:t>10</a:t>
            </a:fld>
            <a:endParaRPr lang="en-CN"/>
          </a:p>
        </p:txBody>
      </p:sp>
    </p:spTree>
    <p:extLst>
      <p:ext uri="{BB962C8B-B14F-4D97-AF65-F5344CB8AC3E}">
        <p14:creationId xmlns:p14="http://schemas.microsoft.com/office/powerpoint/2010/main" val="2287037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4C9A8580-10B4-4C46-B3EC-8006A8B97D12}" type="slidenum">
              <a:rPr lang="en-CN" smtClean="0"/>
              <a:t>11</a:t>
            </a:fld>
            <a:endParaRPr lang="en-CN"/>
          </a:p>
        </p:txBody>
      </p:sp>
    </p:spTree>
    <p:extLst>
      <p:ext uri="{BB962C8B-B14F-4D97-AF65-F5344CB8AC3E}">
        <p14:creationId xmlns:p14="http://schemas.microsoft.com/office/powerpoint/2010/main" val="44951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4C9A8580-10B4-4C46-B3EC-8006A8B97D12}" type="slidenum">
              <a:rPr lang="en-CN" smtClean="0"/>
              <a:t>13</a:t>
            </a:fld>
            <a:endParaRPr lang="en-CN"/>
          </a:p>
        </p:txBody>
      </p:sp>
    </p:spTree>
    <p:extLst>
      <p:ext uri="{BB962C8B-B14F-4D97-AF65-F5344CB8AC3E}">
        <p14:creationId xmlns:p14="http://schemas.microsoft.com/office/powerpoint/2010/main" val="204778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EB9BEDCB-58ED-4DBD-975A-E17803A03EAF}" type="slidenum">
              <a:rPr lang="zh-CN" altLang="en-US" smtClean="0"/>
              <a:t>16</a:t>
            </a:fld>
            <a:endParaRPr lang="zh-CN" altLang="en-US"/>
          </a:p>
        </p:txBody>
      </p:sp>
    </p:spTree>
    <p:extLst>
      <p:ext uri="{BB962C8B-B14F-4D97-AF65-F5344CB8AC3E}">
        <p14:creationId xmlns:p14="http://schemas.microsoft.com/office/powerpoint/2010/main" val="1240945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find some players can play not only one position, because statistical chart shows some positions are similar, which means these positions ask the similar individual abilities of the players. For example, Di Maria can play LM and RM, depending on our result, it means there are some connections between some two positions. Additionally, the player's abilities won't be changed by playing in other positions, but their overall grades will do. To sum up, the players can play over two positions shows the similarity between the positions, the overall grades changing shows the different.</a:t>
            </a:r>
          </a:p>
          <a:p>
            <a:r>
              <a:rPr lang="en-US">
                <a:cs typeface="Calibri"/>
              </a:rPr>
              <a:t>How to get the chart?</a:t>
            </a:r>
          </a:p>
          <a:p>
            <a:r>
              <a:rPr lang="en-US">
                <a:cs typeface="Calibri"/>
              </a:rPr>
              <a:t>If a player can play two positions, we will put these two positions together as a combination.  We count these combinations together. </a:t>
            </a:r>
          </a:p>
          <a:p>
            <a:r>
              <a:rPr lang="en-US">
                <a:cs typeface="Calibri"/>
              </a:rPr>
              <a:t>We use it to introduce the error analysis.</a:t>
            </a:r>
          </a:p>
        </p:txBody>
      </p:sp>
      <p:sp>
        <p:nvSpPr>
          <p:cNvPr id="4" name="Slide Number Placeholder 3"/>
          <p:cNvSpPr>
            <a:spLocks noGrp="1"/>
          </p:cNvSpPr>
          <p:nvPr>
            <p:ph type="sldNum" sz="quarter" idx="5"/>
          </p:nvPr>
        </p:nvSpPr>
        <p:spPr/>
        <p:txBody>
          <a:bodyPr/>
          <a:lstStyle/>
          <a:p>
            <a:fld id="{4C9A8580-10B4-4C46-B3EC-8006A8B97D12}" type="slidenum">
              <a:rPr lang="en-CN" smtClean="0"/>
              <a:t>17</a:t>
            </a:fld>
            <a:endParaRPr lang="en-CN"/>
          </a:p>
        </p:txBody>
      </p:sp>
    </p:spTree>
    <p:extLst>
      <p:ext uri="{BB962C8B-B14F-4D97-AF65-F5344CB8AC3E}">
        <p14:creationId xmlns:p14="http://schemas.microsoft.com/office/powerpoint/2010/main" val="29642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Blue is the roc-</a:t>
            </a:r>
            <a:r>
              <a:rPr lang="en-US" altLang="zh-CN" err="1"/>
              <a:t>auc</a:t>
            </a:r>
            <a:r>
              <a:rPr lang="en-US" altLang="zh-CN"/>
              <a:t> score, which represents how accurately we can predict a position.</a:t>
            </a:r>
          </a:p>
          <a:p>
            <a:r>
              <a:rPr lang="en-US" altLang="zh-CN"/>
              <a:t>Red indicates the degree a position is similar to other positions,</a:t>
            </a:r>
          </a:p>
          <a:p>
            <a:r>
              <a:rPr lang="en-US" altLang="zh-CN"/>
              <a:t>Which is calculated by the (total number of players)/(number of players who is fit for a certain position)</a:t>
            </a:r>
          </a:p>
          <a:p>
            <a:r>
              <a:rPr lang="en-US" altLang="zh-CN"/>
              <a:t> This can partly explain why some f1-score for 1 ,but not so persuasive.</a:t>
            </a:r>
            <a:endParaRPr lang="zh-CN" altLang="en-US"/>
          </a:p>
        </p:txBody>
      </p:sp>
      <p:sp>
        <p:nvSpPr>
          <p:cNvPr id="4" name="Slide Number Placeholder 3"/>
          <p:cNvSpPr>
            <a:spLocks noGrp="1"/>
          </p:cNvSpPr>
          <p:nvPr>
            <p:ph type="sldNum" sz="quarter" idx="5"/>
          </p:nvPr>
        </p:nvSpPr>
        <p:spPr/>
        <p:txBody>
          <a:bodyPr/>
          <a:lstStyle/>
          <a:p>
            <a:fld id="{4C9A8580-10B4-4C46-B3EC-8006A8B97D12}" type="slidenum">
              <a:rPr lang="en-CN" smtClean="0"/>
              <a:t>18</a:t>
            </a:fld>
            <a:endParaRPr lang="en-CN"/>
          </a:p>
        </p:txBody>
      </p:sp>
    </p:spTree>
    <p:extLst>
      <p:ext uri="{BB962C8B-B14F-4D97-AF65-F5344CB8AC3E}">
        <p14:creationId xmlns:p14="http://schemas.microsoft.com/office/powerpoint/2010/main" val="19567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Because quantity of 0 is greater than 1, so we pick some 0 and make the scale 1:1 to make a balance data. It can decrease the error and improve our prediction. However, our dataset is large, so it won't influence our result.</a:t>
            </a:r>
          </a:p>
        </p:txBody>
      </p:sp>
      <p:sp>
        <p:nvSpPr>
          <p:cNvPr id="4" name="Slide Number Placeholder 3"/>
          <p:cNvSpPr>
            <a:spLocks noGrp="1"/>
          </p:cNvSpPr>
          <p:nvPr>
            <p:ph type="sldNum" sz="quarter" idx="5"/>
          </p:nvPr>
        </p:nvSpPr>
        <p:spPr/>
        <p:txBody>
          <a:bodyPr/>
          <a:lstStyle/>
          <a:p>
            <a:fld id="{4C9A8580-10B4-4C46-B3EC-8006A8B97D12}" type="slidenum">
              <a:rPr lang="en-CN" smtClean="0"/>
              <a:t>19</a:t>
            </a:fld>
            <a:endParaRPr lang="en-CN"/>
          </a:p>
        </p:txBody>
      </p:sp>
    </p:spTree>
    <p:extLst>
      <p:ext uri="{BB962C8B-B14F-4D97-AF65-F5344CB8AC3E}">
        <p14:creationId xmlns:p14="http://schemas.microsoft.com/office/powerpoint/2010/main" val="3016673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Red: 0's f1-score</a:t>
            </a:r>
          </a:p>
          <a:p>
            <a:r>
              <a:rPr lang="en-US">
                <a:cs typeface="Calibri"/>
              </a:rPr>
              <a:t>Blue: 1's f1-score</a:t>
            </a:r>
          </a:p>
          <a:p>
            <a:r>
              <a:rPr lang="en-US">
                <a:cs typeface="Calibri"/>
              </a:rPr>
              <a:t>First chart shows after using balanced data, red improves, and the results will approach 0.8 and the numbers of 0 and 1 are similar.</a:t>
            </a:r>
          </a:p>
          <a:p>
            <a:r>
              <a:rPr lang="en-US">
                <a:cs typeface="Calibri"/>
              </a:rPr>
              <a:t>Second chart is the result of the unbalanced data.</a:t>
            </a:r>
          </a:p>
          <a:p>
            <a:endParaRPr lang="en-US">
              <a:cs typeface="Calibri"/>
            </a:endParaRPr>
          </a:p>
        </p:txBody>
      </p:sp>
      <p:sp>
        <p:nvSpPr>
          <p:cNvPr id="4" name="Slide Number Placeholder 3"/>
          <p:cNvSpPr>
            <a:spLocks noGrp="1"/>
          </p:cNvSpPr>
          <p:nvPr>
            <p:ph type="sldNum" sz="quarter" idx="5"/>
          </p:nvPr>
        </p:nvSpPr>
        <p:spPr/>
        <p:txBody>
          <a:bodyPr/>
          <a:lstStyle/>
          <a:p>
            <a:fld id="{4C9A8580-10B4-4C46-B3EC-8006A8B97D12}" type="slidenum">
              <a:rPr lang="en-CN" smtClean="0"/>
              <a:t>20</a:t>
            </a:fld>
            <a:endParaRPr lang="en-CN"/>
          </a:p>
        </p:txBody>
      </p:sp>
    </p:spTree>
    <p:extLst>
      <p:ext uri="{BB962C8B-B14F-4D97-AF65-F5344CB8AC3E}">
        <p14:creationId xmlns:p14="http://schemas.microsoft.com/office/powerpoint/2010/main" val="488597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ea typeface="等线"/>
              </a:rPr>
              <a:t>1. We still have about 20% of mistaken prediction.</a:t>
            </a:r>
          </a:p>
          <a:p>
            <a:r>
              <a:rPr kumimoji="1" lang="en-US" altLang="zh-CN">
                <a:ea typeface="等线"/>
              </a:rPr>
              <a:t>2. Because we compare the capability value vertically, there are three conditions.</a:t>
            </a:r>
            <a:endParaRPr lang="en-US" altLang="zh-CN">
              <a:ea typeface="等线"/>
              <a:cs typeface="Calibri"/>
            </a:endParaRPr>
          </a:p>
          <a:p>
            <a:r>
              <a:rPr kumimoji="1" lang="en-US" altLang="zh-CN">
                <a:ea typeface="等线"/>
              </a:rPr>
              <a:t>3.In first picture, his abilities are balanced but not outstanding. We may put him in 0.</a:t>
            </a:r>
            <a:endParaRPr lang="en-US" altLang="zh-CN">
              <a:ea typeface="等线"/>
              <a:cs typeface="Calibri"/>
            </a:endParaRPr>
          </a:p>
          <a:p>
            <a:r>
              <a:rPr kumimoji="1" lang="en-US" altLang="zh-CN">
                <a:ea typeface="等线"/>
              </a:rPr>
              <a:t>    In second picture, he has so many outstanding abilities . We may put him in 1.</a:t>
            </a:r>
            <a:endParaRPr lang="en-US" altLang="zh-CN">
              <a:ea typeface="等线"/>
              <a:cs typeface="Calibri"/>
            </a:endParaRPr>
          </a:p>
          <a:p>
            <a:r>
              <a:rPr lang="en-US" altLang="zh-CN">
                <a:ea typeface="等线"/>
                <a:cs typeface="Calibri"/>
              </a:rPr>
              <a:t>    Picture 3's player is good at passing and physical, but not good at pace, so he will be counted correctly.</a:t>
            </a:r>
          </a:p>
          <a:p>
            <a:r>
              <a:rPr lang="en-US" altLang="zh-CN">
                <a:ea typeface="等线"/>
                <a:cs typeface="Calibri"/>
              </a:rPr>
              <a:t>It isn't our </a:t>
            </a:r>
            <a:r>
              <a:rPr lang="en-US"/>
              <a:t>algorithm's problems, because it truly happens in reality.</a:t>
            </a:r>
            <a:endParaRPr kumimoji="1" lang="en-US" altLang="zh-CN"/>
          </a:p>
          <a:p>
            <a:endParaRPr lang="zh-CN" altLang="en-US">
              <a:cs typeface="Calibri" panose="020F0502020204030204"/>
            </a:endParaRPr>
          </a:p>
        </p:txBody>
      </p:sp>
      <p:sp>
        <p:nvSpPr>
          <p:cNvPr id="4" name="灯片编号占位符 3"/>
          <p:cNvSpPr>
            <a:spLocks noGrp="1"/>
          </p:cNvSpPr>
          <p:nvPr>
            <p:ph type="sldNum" sz="quarter" idx="5"/>
          </p:nvPr>
        </p:nvSpPr>
        <p:spPr/>
        <p:txBody>
          <a:bodyPr/>
          <a:lstStyle/>
          <a:p>
            <a:fld id="{4C9A8580-10B4-4C46-B3EC-8006A8B97D12}" type="slidenum">
              <a:rPr lang="en-CN" smtClean="0"/>
              <a:t>21</a:t>
            </a:fld>
            <a:endParaRPr lang="en-CN"/>
          </a:p>
        </p:txBody>
      </p:sp>
    </p:spTree>
    <p:extLst>
      <p:ext uri="{BB962C8B-B14F-4D97-AF65-F5344CB8AC3E}">
        <p14:creationId xmlns:p14="http://schemas.microsoft.com/office/powerpoint/2010/main" val="3007053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4C9A8580-10B4-4C46-B3EC-8006A8B97D12}" type="slidenum">
              <a:rPr lang="en-CN" smtClean="0"/>
              <a:t>22</a:t>
            </a:fld>
            <a:endParaRPr lang="en-CN"/>
          </a:p>
        </p:txBody>
      </p:sp>
    </p:spTree>
    <p:extLst>
      <p:ext uri="{BB962C8B-B14F-4D97-AF65-F5344CB8AC3E}">
        <p14:creationId xmlns:p14="http://schemas.microsoft.com/office/powerpoint/2010/main" val="1475566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4C9A8580-10B4-4C46-B3EC-8006A8B97D12}" type="slidenum">
              <a:rPr lang="en-CN" smtClean="0"/>
              <a:t>2</a:t>
            </a:fld>
            <a:endParaRPr lang="en-CN"/>
          </a:p>
        </p:txBody>
      </p:sp>
    </p:spTree>
    <p:extLst>
      <p:ext uri="{BB962C8B-B14F-4D97-AF65-F5344CB8AC3E}">
        <p14:creationId xmlns:p14="http://schemas.microsoft.com/office/powerpoint/2010/main" val="2661718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283418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3744390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4C9A8580-10B4-4C46-B3EC-8006A8B97D12}" type="slidenum">
              <a:rPr lang="en-CN" smtClean="0"/>
              <a:t>25</a:t>
            </a:fld>
            <a:endParaRPr lang="en-CN"/>
          </a:p>
        </p:txBody>
      </p:sp>
    </p:spTree>
    <p:extLst>
      <p:ext uri="{BB962C8B-B14F-4D97-AF65-F5344CB8AC3E}">
        <p14:creationId xmlns:p14="http://schemas.microsoft.com/office/powerpoint/2010/main" val="262116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As we all know, football is the first sports in the world, and</a:t>
            </a:r>
            <a:r>
              <a:rPr lang="zh-CN" altLang="en-US"/>
              <a:t> </a:t>
            </a:r>
            <a:r>
              <a:rPr lang="en-US" altLang="zh-CN"/>
              <a:t>EA</a:t>
            </a:r>
            <a:r>
              <a:rPr lang="zh-CN" altLang="en-US"/>
              <a:t> </a:t>
            </a:r>
            <a:r>
              <a:rPr lang="en-US" altLang="zh-CN"/>
              <a:t>company has developed a simulation</a:t>
            </a:r>
            <a:r>
              <a:rPr lang="zh-CN" altLang="en-US"/>
              <a:t> </a:t>
            </a:r>
            <a:r>
              <a:rPr lang="en-US" altLang="zh-CN"/>
              <a:t>game</a:t>
            </a:r>
            <a:r>
              <a:rPr lang="zh-CN" altLang="en-US"/>
              <a:t> </a:t>
            </a:r>
            <a:r>
              <a:rPr lang="en-US" altLang="zh-CN"/>
              <a:t>called FIFA.</a:t>
            </a:r>
            <a:r>
              <a:rPr lang="en-CN"/>
              <a:t> Since</a:t>
            </a:r>
            <a:r>
              <a:rPr lang="zh-CN" altLang="en-US"/>
              <a:t> </a:t>
            </a:r>
            <a:r>
              <a:rPr lang="en-US" altLang="zh-CN"/>
              <a:t>FIFA</a:t>
            </a:r>
            <a:r>
              <a:rPr lang="zh-CN" altLang="en-US"/>
              <a:t> </a:t>
            </a:r>
            <a:r>
              <a:rPr lang="en-US" altLang="zh-CN"/>
              <a:t>game</a:t>
            </a:r>
            <a:r>
              <a:rPr lang="zh-CN" altLang="en-US"/>
              <a:t> </a:t>
            </a:r>
            <a:r>
              <a:rPr lang="en-US" altLang="zh-CN"/>
              <a:t>is</a:t>
            </a:r>
            <a:r>
              <a:rPr lang="zh-CN" altLang="en-US"/>
              <a:t> </a:t>
            </a:r>
            <a:r>
              <a:rPr lang="en-US" altLang="zh-CN"/>
              <a:t>highly</a:t>
            </a:r>
            <a:r>
              <a:rPr lang="zh-CN" altLang="en-US"/>
              <a:t> </a:t>
            </a:r>
            <a:r>
              <a:rPr lang="en-US" altLang="zh-CN"/>
              <a:t>related</a:t>
            </a:r>
            <a:r>
              <a:rPr lang="zh-CN" altLang="en-US"/>
              <a:t> </a:t>
            </a:r>
            <a:r>
              <a:rPr lang="en-US" altLang="zh-CN"/>
              <a:t>to</a:t>
            </a:r>
            <a:r>
              <a:rPr lang="zh-CN" altLang="en-US"/>
              <a:t> </a:t>
            </a:r>
            <a:r>
              <a:rPr lang="en-US" altLang="zh-CN"/>
              <a:t>real football game, we come up with the idea to predict some features in the FIFA game and apply the result to real world to assist people to make decisions about the players. </a:t>
            </a:r>
            <a:endParaRPr lang="en-CN"/>
          </a:p>
        </p:txBody>
      </p:sp>
      <p:sp>
        <p:nvSpPr>
          <p:cNvPr id="4" name="Slide Number Placeholder 3"/>
          <p:cNvSpPr>
            <a:spLocks noGrp="1"/>
          </p:cNvSpPr>
          <p:nvPr>
            <p:ph type="sldNum" sz="quarter" idx="5"/>
          </p:nvPr>
        </p:nvSpPr>
        <p:spPr/>
        <p:txBody>
          <a:bodyPr/>
          <a:lstStyle/>
          <a:p>
            <a:fld id="{4C9A8580-10B4-4C46-B3EC-8006A8B97D12}" type="slidenum">
              <a:rPr lang="en-CN" smtClean="0"/>
              <a:t>3</a:t>
            </a:fld>
            <a:endParaRPr lang="en-CN"/>
          </a:p>
        </p:txBody>
      </p:sp>
    </p:spTree>
    <p:extLst>
      <p:ext uri="{BB962C8B-B14F-4D97-AF65-F5344CB8AC3E}">
        <p14:creationId xmlns:p14="http://schemas.microsoft.com/office/powerpoint/2010/main" val="4023294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As we had shown in the mid-term review, we are trying to predict the players’ positions by features</a:t>
            </a:r>
          </a:p>
        </p:txBody>
      </p:sp>
      <p:sp>
        <p:nvSpPr>
          <p:cNvPr id="4" name="Slide Number Placeholder 3"/>
          <p:cNvSpPr>
            <a:spLocks noGrp="1"/>
          </p:cNvSpPr>
          <p:nvPr>
            <p:ph type="sldNum" sz="quarter" idx="5"/>
          </p:nvPr>
        </p:nvSpPr>
        <p:spPr/>
        <p:txBody>
          <a:bodyPr/>
          <a:lstStyle/>
          <a:p>
            <a:fld id="{4C9A8580-10B4-4C46-B3EC-8006A8B97D12}" type="slidenum">
              <a:rPr lang="en-CN" smtClean="0"/>
              <a:t>4</a:t>
            </a:fld>
            <a:endParaRPr lang="en-CN"/>
          </a:p>
        </p:txBody>
      </p:sp>
    </p:spTree>
    <p:extLst>
      <p:ext uri="{BB962C8B-B14F-4D97-AF65-F5344CB8AC3E}">
        <p14:creationId xmlns:p14="http://schemas.microsoft.com/office/powerpoint/2010/main" val="2678439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the data sculpting process, we made use of the Beautiful Soup 4 open-source framework and managed to sculpt the information on FIFA players by using the table on the website. We further optimize the performance of the sculptor with a thread pool.</a:t>
            </a:r>
            <a:endParaRPr lang="zh-CN" altLang="en-US"/>
          </a:p>
        </p:txBody>
      </p:sp>
      <p:sp>
        <p:nvSpPr>
          <p:cNvPr id="4" name="Slide Number Placeholder 3"/>
          <p:cNvSpPr>
            <a:spLocks noGrp="1"/>
          </p:cNvSpPr>
          <p:nvPr>
            <p:ph type="sldNum" sz="quarter" idx="5"/>
          </p:nvPr>
        </p:nvSpPr>
        <p:spPr/>
        <p:txBody>
          <a:bodyPr/>
          <a:lstStyle/>
          <a:p>
            <a:fld id="{4C9A8580-10B4-4C46-B3EC-8006A8B97D12}" type="slidenum">
              <a:rPr lang="en-CN" smtClean="0"/>
              <a:t>5</a:t>
            </a:fld>
            <a:endParaRPr lang="en-CN"/>
          </a:p>
        </p:txBody>
      </p:sp>
    </p:spTree>
    <p:extLst>
      <p:ext uri="{BB962C8B-B14F-4D97-AF65-F5344CB8AC3E}">
        <p14:creationId xmlns:p14="http://schemas.microsoft.com/office/powerpoint/2010/main" val="499985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a:solidFill>
                  <a:srgbClr val="000000"/>
                </a:solidFill>
                <a:effectLst/>
                <a:latin typeface="Helvetica Neue" panose="02000503000000020004" pitchFamily="2" charset="0"/>
              </a:rPr>
              <a:t>Some of their features (Height, Weight, Value, Wage) are measured as integers but with certain units, so we transformed them from strings into integers.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a:solidFill>
                  <a:srgbClr val="000000"/>
                </a:solidFill>
                <a:effectLst/>
                <a:latin typeface="Helvetica Neue" panose="02000503000000020004" pitchFamily="2" charset="0"/>
              </a:rPr>
              <a:t>Some of their features are categorical, like Positions, Nationality, Club, and Foot.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t>most of their abilities are measured as integers on the FIFA website</a:t>
            </a:r>
          </a:p>
          <a:p>
            <a:r>
              <a:rPr lang="en-US" sz="1200" i="0" u="none" strike="noStrike">
                <a:solidFill>
                  <a:srgbClr val="000000"/>
                </a:solidFill>
                <a:effectLst/>
                <a:latin typeface="Helvetica Neue" panose="02000503000000020004" pitchFamily="2" charset="0"/>
              </a:rPr>
              <a:t>4.  One-hot encoding for positions</a:t>
            </a:r>
            <a:endParaRPr lang="en-CN" sz="1200"/>
          </a:p>
          <a:p>
            <a:endParaRPr lang="en-CN"/>
          </a:p>
        </p:txBody>
      </p:sp>
      <p:sp>
        <p:nvSpPr>
          <p:cNvPr id="4" name="Slide Number Placeholder 3"/>
          <p:cNvSpPr>
            <a:spLocks noGrp="1"/>
          </p:cNvSpPr>
          <p:nvPr>
            <p:ph type="sldNum" sz="quarter" idx="5"/>
          </p:nvPr>
        </p:nvSpPr>
        <p:spPr/>
        <p:txBody>
          <a:bodyPr/>
          <a:lstStyle/>
          <a:p>
            <a:fld id="{4C9A8580-10B4-4C46-B3EC-8006A8B97D12}" type="slidenum">
              <a:rPr lang="en-CN" smtClean="0"/>
              <a:t>6</a:t>
            </a:fld>
            <a:endParaRPr lang="en-CN"/>
          </a:p>
        </p:txBody>
      </p:sp>
    </p:spTree>
    <p:extLst>
      <p:ext uri="{BB962C8B-B14F-4D97-AF65-F5344CB8AC3E}">
        <p14:creationId xmlns:p14="http://schemas.microsoft.com/office/powerpoint/2010/main" val="3866449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a:t>As you can see, we</a:t>
            </a:r>
            <a:r>
              <a:rPr lang="zh-CN" altLang="en-US" sz="3200"/>
              <a:t> </a:t>
            </a:r>
            <a:r>
              <a:rPr lang="en-US" altLang="zh-CN" sz="3200"/>
              <a:t>noticed</a:t>
            </a:r>
            <a:r>
              <a:rPr lang="zh-CN" altLang="en-US" sz="3200"/>
              <a:t> </a:t>
            </a:r>
            <a:r>
              <a:rPr lang="en-US" altLang="zh-CN" sz="3200"/>
              <a:t>the</a:t>
            </a:r>
            <a:r>
              <a:rPr lang="zh-CN" altLang="en-US" sz="3200"/>
              <a:t> </a:t>
            </a:r>
            <a:r>
              <a:rPr lang="en-US" altLang="zh-CN" sz="3200"/>
              <a:t>‘N/A’</a:t>
            </a:r>
            <a:r>
              <a:rPr lang="zh-CN" altLang="en-US" sz="3200"/>
              <a:t> </a:t>
            </a:r>
            <a:r>
              <a:rPr lang="en-US" altLang="zh-CN" sz="3200"/>
              <a:t>in</a:t>
            </a:r>
            <a:r>
              <a:rPr lang="zh-CN" altLang="en-US" sz="3200"/>
              <a:t> </a:t>
            </a:r>
            <a:r>
              <a:rPr lang="en-US" altLang="zh-CN" sz="3200"/>
              <a:t>the</a:t>
            </a:r>
            <a:r>
              <a:rPr lang="zh-CN" altLang="en-US" sz="3200"/>
              <a:t> </a:t>
            </a:r>
            <a:r>
              <a:rPr lang="en-US" altLang="zh-CN" sz="3200"/>
              <a:t>positions,</a:t>
            </a:r>
            <a:r>
              <a:rPr lang="zh-CN" altLang="en-US" sz="3200"/>
              <a:t> </a:t>
            </a:r>
            <a:r>
              <a:rPr lang="en-US" altLang="zh-CN" sz="3200"/>
              <a:t>as the frame has highlighted. And these are related to some statistical problems</a:t>
            </a:r>
            <a:r>
              <a:rPr lang="zh-CN" altLang="en-US" sz="3200"/>
              <a:t> </a:t>
            </a:r>
            <a:r>
              <a:rPr lang="en-US" altLang="zh-CN" sz="3200"/>
              <a:t>with</a:t>
            </a:r>
            <a:r>
              <a:rPr lang="zh-CN" altLang="en-US" sz="3200"/>
              <a:t> </a:t>
            </a:r>
            <a:r>
              <a:rPr lang="en-US" altLang="zh-CN" sz="3200"/>
              <a:t>the</a:t>
            </a:r>
            <a:r>
              <a:rPr lang="zh-CN" altLang="en-US" sz="3200"/>
              <a:t> </a:t>
            </a:r>
            <a:r>
              <a:rPr lang="en-US" altLang="zh-CN" sz="3200"/>
              <a:t>original</a:t>
            </a:r>
            <a:r>
              <a:rPr lang="zh-CN" altLang="en-US" sz="3200"/>
              <a:t> </a:t>
            </a:r>
            <a:r>
              <a:rPr lang="en-US" altLang="zh-CN" sz="3200"/>
              <a:t>website</a:t>
            </a:r>
            <a:r>
              <a:rPr lang="zh-CN" altLang="en-US" sz="3200"/>
              <a:t> </a:t>
            </a:r>
            <a:r>
              <a:rPr lang="en-US" altLang="zh-CN" sz="3200"/>
              <a:t>page,</a:t>
            </a:r>
            <a:r>
              <a:rPr lang="zh-CN" altLang="en-US" sz="3200"/>
              <a:t> </a:t>
            </a:r>
            <a:r>
              <a:rPr lang="en-US" altLang="zh-CN" sz="3200"/>
              <a:t>so</a:t>
            </a:r>
            <a:r>
              <a:rPr lang="zh-CN" altLang="en-US" sz="3200"/>
              <a:t> </a:t>
            </a:r>
            <a:r>
              <a:rPr lang="en-US" altLang="zh-CN" sz="3200"/>
              <a:t>we</a:t>
            </a:r>
            <a:r>
              <a:rPr lang="zh-CN" altLang="en-US" sz="3200"/>
              <a:t> </a:t>
            </a:r>
            <a:r>
              <a:rPr lang="en-US" altLang="zh-CN" sz="3200"/>
              <a:t>simply</a:t>
            </a:r>
            <a:r>
              <a:rPr lang="zh-CN" altLang="en-US" sz="3200"/>
              <a:t> </a:t>
            </a:r>
            <a:r>
              <a:rPr lang="en-US" altLang="zh-CN" sz="3200"/>
              <a:t>delete</a:t>
            </a:r>
            <a:r>
              <a:rPr lang="zh-CN" altLang="en-US" sz="3200"/>
              <a:t> </a:t>
            </a:r>
            <a:r>
              <a:rPr lang="en-US" altLang="zh-CN" sz="3200"/>
              <a:t>them</a:t>
            </a:r>
            <a:r>
              <a:rPr lang="zh-CN" altLang="en-US" sz="3200"/>
              <a:t> </a:t>
            </a:r>
            <a:r>
              <a:rPr lang="en-US" altLang="zh-CN" sz="3200"/>
              <a:t>in</a:t>
            </a:r>
            <a:r>
              <a:rPr lang="zh-CN" altLang="en-US" sz="3200"/>
              <a:t> </a:t>
            </a:r>
            <a:r>
              <a:rPr lang="en-US" altLang="zh-CN" sz="3200"/>
              <a:t>the</a:t>
            </a:r>
            <a:r>
              <a:rPr lang="zh-CN" altLang="en-US" sz="3200"/>
              <a:t> </a:t>
            </a:r>
            <a:r>
              <a:rPr lang="en-US" altLang="zh-CN" sz="3200"/>
              <a:t>position</a:t>
            </a:r>
            <a:r>
              <a:rPr lang="zh-CN" altLang="en-US" sz="3200"/>
              <a:t> </a:t>
            </a:r>
            <a:r>
              <a:rPr lang="en-US" altLang="zh-CN" sz="3200"/>
              <a:t>columns</a:t>
            </a:r>
            <a:endParaRPr lang="zh-CN" altLang="en-US" sz="3200"/>
          </a:p>
          <a:p>
            <a:endParaRPr lang="en-CN"/>
          </a:p>
        </p:txBody>
      </p:sp>
      <p:sp>
        <p:nvSpPr>
          <p:cNvPr id="4" name="Slide Number Placeholder 3"/>
          <p:cNvSpPr>
            <a:spLocks noGrp="1"/>
          </p:cNvSpPr>
          <p:nvPr>
            <p:ph type="sldNum" sz="quarter" idx="5"/>
          </p:nvPr>
        </p:nvSpPr>
        <p:spPr/>
        <p:txBody>
          <a:bodyPr/>
          <a:lstStyle/>
          <a:p>
            <a:fld id="{4C9A8580-10B4-4C46-B3EC-8006A8B97D12}" type="slidenum">
              <a:rPr lang="en-CN" smtClean="0"/>
              <a:t>7</a:t>
            </a:fld>
            <a:endParaRPr lang="en-CN"/>
          </a:p>
        </p:txBody>
      </p:sp>
    </p:spTree>
    <p:extLst>
      <p:ext uri="{BB962C8B-B14F-4D97-AF65-F5344CB8AC3E}">
        <p14:creationId xmlns:p14="http://schemas.microsoft.com/office/powerpoint/2010/main" val="952478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r>
              <a:rPr lang="en-CN"/>
              <a:t>his picture demonstrated the correlation between overall abilities and age of the players. </a:t>
            </a:r>
            <a:r>
              <a:rPr lang="en-US"/>
              <a:t>The yellow part is with the most density of samples</a:t>
            </a:r>
            <a:endParaRPr lang="en-CN"/>
          </a:p>
        </p:txBody>
      </p:sp>
      <p:sp>
        <p:nvSpPr>
          <p:cNvPr id="4" name="Slide Number Placeholder 3"/>
          <p:cNvSpPr>
            <a:spLocks noGrp="1"/>
          </p:cNvSpPr>
          <p:nvPr>
            <p:ph type="sldNum" sz="quarter" idx="5"/>
          </p:nvPr>
        </p:nvSpPr>
        <p:spPr/>
        <p:txBody>
          <a:bodyPr/>
          <a:lstStyle/>
          <a:p>
            <a:fld id="{4C9A8580-10B4-4C46-B3EC-8006A8B97D12}" type="slidenum">
              <a:rPr lang="en-CN" smtClean="0"/>
              <a:t>8</a:t>
            </a:fld>
            <a:endParaRPr lang="en-CN"/>
          </a:p>
        </p:txBody>
      </p:sp>
    </p:spTree>
    <p:extLst>
      <p:ext uri="{BB962C8B-B14F-4D97-AF65-F5344CB8AC3E}">
        <p14:creationId xmlns:p14="http://schemas.microsoft.com/office/powerpoint/2010/main" val="617113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r>
              <a:rPr lang="en-CN"/>
              <a:t>his</a:t>
            </a:r>
            <a:r>
              <a:rPr lang="zh-CN" altLang="en-US"/>
              <a:t> </a:t>
            </a:r>
            <a:r>
              <a:rPr lang="en-US" altLang="zh-CN"/>
              <a:t>cartogram</a:t>
            </a:r>
            <a:r>
              <a:rPr lang="zh-CN" altLang="en-US"/>
              <a:t> </a:t>
            </a:r>
            <a:r>
              <a:rPr lang="en-US" altLang="zh-CN"/>
              <a:t>shows the distribution of players’ different abilities. All the curves have two peaks and this mostly result from the position of Goalkeeper which will be mentioned as GK in the following presentation. Goalkeepers are having totally different ability distributions with players’ in other positions and we put the data from all the positions together to do the algorithm.</a:t>
            </a:r>
            <a:r>
              <a:rPr lang="zh-CN" altLang="en-US"/>
              <a:t> </a:t>
            </a:r>
            <a:r>
              <a:rPr lang="en-US" altLang="zh-CN"/>
              <a:t>so the trend of these curves has some conflict with normal distribution.</a:t>
            </a:r>
            <a:endParaRPr lang="en-CN"/>
          </a:p>
        </p:txBody>
      </p:sp>
      <p:sp>
        <p:nvSpPr>
          <p:cNvPr id="4" name="Slide Number Placeholder 3"/>
          <p:cNvSpPr>
            <a:spLocks noGrp="1"/>
          </p:cNvSpPr>
          <p:nvPr>
            <p:ph type="sldNum" sz="quarter" idx="5"/>
          </p:nvPr>
        </p:nvSpPr>
        <p:spPr/>
        <p:txBody>
          <a:bodyPr/>
          <a:lstStyle/>
          <a:p>
            <a:fld id="{4C9A8580-10B4-4C46-B3EC-8006A8B97D12}" type="slidenum">
              <a:rPr lang="en-CN" smtClean="0"/>
              <a:t>9</a:t>
            </a:fld>
            <a:endParaRPr lang="en-CN"/>
          </a:p>
        </p:txBody>
      </p:sp>
    </p:spTree>
    <p:extLst>
      <p:ext uri="{BB962C8B-B14F-4D97-AF65-F5344CB8AC3E}">
        <p14:creationId xmlns:p14="http://schemas.microsoft.com/office/powerpoint/2010/main" val="1376328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F2F6-0B9A-7E6B-80C9-72B17649396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F2464F72-9F0D-BA2A-8A6F-5EDDB2DCB0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7BAB69D-BFAE-51CF-C3E6-FC11B954048F}"/>
              </a:ext>
            </a:extLst>
          </p:cNvPr>
          <p:cNvSpPr>
            <a:spLocks noGrp="1"/>
          </p:cNvSpPr>
          <p:nvPr>
            <p:ph type="dt" sz="half" idx="10"/>
          </p:nvPr>
        </p:nvSpPr>
        <p:spPr/>
        <p:txBody>
          <a:bodyPr/>
          <a:lstStyle/>
          <a:p>
            <a:fld id="{FBFCDBB3-2CB7-4EC2-BD70-258056CB0A34}" type="datetimeFigureOut">
              <a:rPr lang="zh-CN" altLang="en-US" smtClean="0"/>
              <a:t>2022/10/20</a:t>
            </a:fld>
            <a:endParaRPr lang="zh-CN" altLang="en-US"/>
          </a:p>
        </p:txBody>
      </p:sp>
      <p:sp>
        <p:nvSpPr>
          <p:cNvPr id="5" name="Footer Placeholder 4">
            <a:extLst>
              <a:ext uri="{FF2B5EF4-FFF2-40B4-BE49-F238E27FC236}">
                <a16:creationId xmlns:a16="http://schemas.microsoft.com/office/drawing/2014/main" id="{CDE1DDEB-7D11-1140-59AC-B5D43806F3E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38381D0-0D7B-3636-6F78-E3D0940592C2}"/>
              </a:ext>
            </a:extLst>
          </p:cNvPr>
          <p:cNvSpPr>
            <a:spLocks noGrp="1"/>
          </p:cNvSpPr>
          <p:nvPr>
            <p:ph type="sldNum" sz="quarter" idx="12"/>
          </p:nvPr>
        </p:nvSpPr>
        <p:spPr/>
        <p:txBody>
          <a:body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2233409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9C8F-4173-2FA9-BDF0-3D6EA8E1D321}"/>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6FB5E72-338D-4FFF-F64B-D6927A9BA857}"/>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C117ECC-B67C-71B0-8677-98AB1A0EB41F}"/>
              </a:ext>
            </a:extLst>
          </p:cNvPr>
          <p:cNvSpPr>
            <a:spLocks noGrp="1"/>
          </p:cNvSpPr>
          <p:nvPr>
            <p:ph type="dt" sz="half" idx="10"/>
          </p:nvPr>
        </p:nvSpPr>
        <p:spPr/>
        <p:txBody>
          <a:bodyPr/>
          <a:lstStyle/>
          <a:p>
            <a:fld id="{FBFCDBB3-2CB7-4EC2-BD70-258056CB0A34}" type="datetimeFigureOut">
              <a:rPr lang="zh-CN" altLang="en-US" smtClean="0"/>
              <a:t>2022/10/20</a:t>
            </a:fld>
            <a:endParaRPr lang="zh-CN" altLang="en-US"/>
          </a:p>
        </p:txBody>
      </p:sp>
      <p:sp>
        <p:nvSpPr>
          <p:cNvPr id="5" name="Footer Placeholder 4">
            <a:extLst>
              <a:ext uri="{FF2B5EF4-FFF2-40B4-BE49-F238E27FC236}">
                <a16:creationId xmlns:a16="http://schemas.microsoft.com/office/drawing/2014/main" id="{4C684CB8-8953-3781-E48D-FABD22A6FBB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C414B49-CF1A-9085-B79B-3133FF46D583}"/>
              </a:ext>
            </a:extLst>
          </p:cNvPr>
          <p:cNvSpPr>
            <a:spLocks noGrp="1"/>
          </p:cNvSpPr>
          <p:nvPr>
            <p:ph type="sldNum" sz="quarter" idx="12"/>
          </p:nvPr>
        </p:nvSpPr>
        <p:spPr/>
        <p:txBody>
          <a:body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319235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C3FA00-811C-8770-BDDD-FDE1F35166F7}"/>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06197A7-A5F1-EB8F-91C5-7D347491311D}"/>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F98289B-DD95-893F-E2B5-298654D0FF0F}"/>
              </a:ext>
            </a:extLst>
          </p:cNvPr>
          <p:cNvSpPr>
            <a:spLocks noGrp="1"/>
          </p:cNvSpPr>
          <p:nvPr>
            <p:ph type="dt" sz="half" idx="10"/>
          </p:nvPr>
        </p:nvSpPr>
        <p:spPr/>
        <p:txBody>
          <a:bodyPr/>
          <a:lstStyle/>
          <a:p>
            <a:fld id="{FBFCDBB3-2CB7-4EC2-BD70-258056CB0A34}" type="datetimeFigureOut">
              <a:rPr lang="zh-CN" altLang="en-US" smtClean="0"/>
              <a:t>2022/10/20</a:t>
            </a:fld>
            <a:endParaRPr lang="zh-CN" altLang="en-US"/>
          </a:p>
        </p:txBody>
      </p:sp>
      <p:sp>
        <p:nvSpPr>
          <p:cNvPr id="5" name="Footer Placeholder 4">
            <a:extLst>
              <a:ext uri="{FF2B5EF4-FFF2-40B4-BE49-F238E27FC236}">
                <a16:creationId xmlns:a16="http://schemas.microsoft.com/office/drawing/2014/main" id="{A71C2D82-8770-DB43-7DC8-8CF07B84C9B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9642ADA-55A0-C2AD-309B-64C658584271}"/>
              </a:ext>
            </a:extLst>
          </p:cNvPr>
          <p:cNvSpPr>
            <a:spLocks noGrp="1"/>
          </p:cNvSpPr>
          <p:nvPr>
            <p:ph type="sldNum" sz="quarter" idx="12"/>
          </p:nvPr>
        </p:nvSpPr>
        <p:spPr/>
        <p:txBody>
          <a:body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2129764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AF266007-F675-2346-8D62-E93770B6F8C5}" type="datetimeFigureOut">
              <a:rPr lang="en-CN" smtClean="0"/>
              <a:t>10/20/2022</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3506357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AF266007-F675-2346-8D62-E93770B6F8C5}" type="datetimeFigureOut">
              <a:rPr lang="en-CN" smtClean="0"/>
              <a:t>10/20/2022</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4032882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F266007-F675-2346-8D62-E93770B6F8C5}" type="datetimeFigureOut">
              <a:rPr lang="en-CN" smtClean="0"/>
              <a:t>10/20/2022</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359284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AF266007-F675-2346-8D62-E93770B6F8C5}" type="datetimeFigureOut">
              <a:rPr lang="en-CN" smtClean="0"/>
              <a:t>10/20/2022</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4198559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AF266007-F675-2346-8D62-E93770B6F8C5}" type="datetimeFigureOut">
              <a:rPr lang="en-CN" smtClean="0"/>
              <a:t>10/20/2022</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1729234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AF266007-F675-2346-8D62-E93770B6F8C5}" type="datetimeFigureOut">
              <a:rPr lang="en-CN" smtClean="0"/>
              <a:t>10/20/2022</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3511872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266007-F675-2346-8D62-E93770B6F8C5}" type="datetimeFigureOut">
              <a:rPr lang="en-CN" smtClean="0"/>
              <a:t>10/20/2022</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24335975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F266007-F675-2346-8D62-E93770B6F8C5}" type="datetimeFigureOut">
              <a:rPr lang="en-CN" smtClean="0"/>
              <a:t>10/20/2022</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1368456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27EB9-B0D0-D899-B09F-EAD4571FD0CD}"/>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BC8CC05-71CB-A541-F00A-ED1D5331FFCC}"/>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9439E45-B4A1-5152-3217-EBC7B43AE01E}"/>
              </a:ext>
            </a:extLst>
          </p:cNvPr>
          <p:cNvSpPr>
            <a:spLocks noGrp="1"/>
          </p:cNvSpPr>
          <p:nvPr>
            <p:ph type="dt" sz="half" idx="10"/>
          </p:nvPr>
        </p:nvSpPr>
        <p:spPr/>
        <p:txBody>
          <a:bodyPr/>
          <a:lstStyle/>
          <a:p>
            <a:fld id="{FBFCDBB3-2CB7-4EC2-BD70-258056CB0A34}" type="datetimeFigureOut">
              <a:rPr lang="zh-CN" altLang="en-US" smtClean="0"/>
              <a:t>2022/10/20</a:t>
            </a:fld>
            <a:endParaRPr lang="zh-CN" altLang="en-US"/>
          </a:p>
        </p:txBody>
      </p:sp>
      <p:sp>
        <p:nvSpPr>
          <p:cNvPr id="5" name="Footer Placeholder 4">
            <a:extLst>
              <a:ext uri="{FF2B5EF4-FFF2-40B4-BE49-F238E27FC236}">
                <a16:creationId xmlns:a16="http://schemas.microsoft.com/office/drawing/2014/main" id="{350380D9-36EB-ECB0-7F33-FA7ED6951B5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B86F397-F1B7-993D-1687-CC39D87B28F6}"/>
              </a:ext>
            </a:extLst>
          </p:cNvPr>
          <p:cNvSpPr>
            <a:spLocks noGrp="1"/>
          </p:cNvSpPr>
          <p:nvPr>
            <p:ph type="sldNum" sz="quarter" idx="12"/>
          </p:nvPr>
        </p:nvSpPr>
        <p:spPr/>
        <p:txBody>
          <a:body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3216689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F266007-F675-2346-8D62-E93770B6F8C5}" type="datetimeFigureOut">
              <a:rPr lang="en-CN" smtClean="0"/>
              <a:t>10/20/2022</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254794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AF266007-F675-2346-8D62-E93770B6F8C5}" type="datetimeFigureOut">
              <a:rPr lang="en-CN" smtClean="0"/>
              <a:t>10/20/2022</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1395940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AF266007-F675-2346-8D62-E93770B6F8C5}" type="datetimeFigureOut">
              <a:rPr lang="en-CN" smtClean="0"/>
              <a:t>10/20/2022</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209504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Title Text"/>
          <p:cNvSpPr txBox="1">
            <a:spLocks noGrp="1"/>
          </p:cNvSpPr>
          <p:nvPr>
            <p:ph type="title"/>
          </p:nvPr>
        </p:nvSpPr>
        <p:spPr>
          <a:xfrm>
            <a:off x="-8519" y="-1597"/>
            <a:ext cx="12209038" cy="803673"/>
          </a:xfrm>
          <a:prstGeom prst="rect">
            <a:avLst/>
          </a:prstGeom>
          <a:solidFill>
            <a:srgbClr val="24456C"/>
          </a:solidFill>
        </p:spPr>
        <p:txBody>
          <a:bodyPr/>
          <a:lstStyle>
            <a:lvl1pPr indent="89294" algn="l">
              <a:lnSpc>
                <a:spcPct val="10000"/>
              </a:lnSpc>
              <a:defRPr sz="3516">
                <a:solidFill>
                  <a:srgbClr val="C1D8B4"/>
                </a:solidFill>
                <a:latin typeface="Calibri" panose="020F0502020204030204" pitchFamily="34" charset="0"/>
                <a:cs typeface="Calibri" panose="020F0502020204030204" pitchFamily="34" charset="0"/>
              </a:defRPr>
            </a:lvl1pPr>
          </a:lstStyle>
          <a:p>
            <a:r>
              <a:t>Title Text</a:t>
            </a:r>
          </a:p>
        </p:txBody>
      </p:sp>
      <p:sp>
        <p:nvSpPr>
          <p:cNvPr id="57" name="Body Level One…"/>
          <p:cNvSpPr txBox="1">
            <a:spLocks noGrp="1"/>
          </p:cNvSpPr>
          <p:nvPr>
            <p:ph type="body" idx="1"/>
          </p:nvPr>
        </p:nvSpPr>
        <p:spPr>
          <a:xfrm>
            <a:off x="519955" y="990397"/>
            <a:ext cx="11152091" cy="5357813"/>
          </a:xfrm>
          <a:prstGeom prst="rect">
            <a:avLst/>
          </a:prstGeom>
        </p:spPr>
        <p:txBody>
          <a:bodyPr/>
          <a:lstStyle>
            <a:lvl1pPr marL="267881" indent="-267881">
              <a:buSzPct val="100000"/>
              <a:defRPr sz="2250" b="1">
                <a:latin typeface="Calibri" panose="020F0502020204030204" pitchFamily="34" charset="0"/>
                <a:cs typeface="Calibri" panose="020F0502020204030204" pitchFamily="34" charset="0"/>
              </a:defRPr>
            </a:lvl1pPr>
            <a:lvl2pPr marL="625056" indent="-312528">
              <a:buSzPct val="100000"/>
              <a:defRPr>
                <a:latin typeface="Calibri" panose="020F0502020204030204" pitchFamily="34" charset="0"/>
                <a:cs typeface="Calibri" panose="020F0502020204030204" pitchFamily="34" charset="0"/>
              </a:defRPr>
            </a:lvl2pPr>
            <a:lvl3pPr marL="937584" indent="-312528">
              <a:spcBef>
                <a:spcPts val="211"/>
              </a:spcBef>
              <a:buSzPct val="100000"/>
              <a:defRPr sz="1758">
                <a:latin typeface="Calibri" panose="020F0502020204030204" pitchFamily="34" charset="0"/>
                <a:cs typeface="Calibri" panose="020F0502020204030204" pitchFamily="34" charset="0"/>
              </a:defRPr>
            </a:lvl3pPr>
            <a:lvl4pPr marL="1250112" indent="-312528">
              <a:spcBef>
                <a:spcPts val="141"/>
              </a:spcBef>
              <a:buSzPct val="100000"/>
              <a:defRPr sz="1758">
                <a:latin typeface="Calibri" panose="020F0502020204030204" pitchFamily="34" charset="0"/>
                <a:cs typeface="Calibri" panose="020F0502020204030204" pitchFamily="34" charset="0"/>
              </a:defRPr>
            </a:lvl4pPr>
            <a:lvl5pPr marL="1562640" indent="-312528">
              <a:spcBef>
                <a:spcPts val="70"/>
              </a:spcBef>
              <a:buSzPct val="100000"/>
              <a:defRPr sz="1758">
                <a:latin typeface="Calibri" panose="020F0502020204030204" pitchFamily="34" charset="0"/>
                <a:cs typeface="Calibri" panose="020F050202020403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83968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AF266007-F675-2346-8D62-E93770B6F8C5}" type="datetimeFigureOut">
              <a:rPr lang="en-CN" smtClean="0"/>
              <a:t>10/20/2022</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1264149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AF266007-F675-2346-8D62-E93770B6F8C5}" type="datetimeFigureOut">
              <a:rPr lang="en-CN" smtClean="0"/>
              <a:t>10/20/2022</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28607323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F266007-F675-2346-8D62-E93770B6F8C5}" type="datetimeFigureOut">
              <a:rPr lang="en-CN" smtClean="0"/>
              <a:t>10/20/2022</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4050213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AF266007-F675-2346-8D62-E93770B6F8C5}" type="datetimeFigureOut">
              <a:rPr lang="en-CN" smtClean="0"/>
              <a:t>10/20/2022</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801795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AF266007-F675-2346-8D62-E93770B6F8C5}" type="datetimeFigureOut">
              <a:rPr lang="en-CN" smtClean="0"/>
              <a:t>10/20/2022</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36075864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AF266007-F675-2346-8D62-E93770B6F8C5}" type="datetimeFigureOut">
              <a:rPr lang="en-CN" smtClean="0"/>
              <a:t>10/20/2022</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175424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8E0E7-3918-B1A8-2319-964C6D247F2C}"/>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6188C03-9692-F6CE-A5E1-ABC0E3DC3D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50F3CDB2-7DD6-B7EA-5B24-B0B9F85E813F}"/>
              </a:ext>
            </a:extLst>
          </p:cNvPr>
          <p:cNvSpPr>
            <a:spLocks noGrp="1"/>
          </p:cNvSpPr>
          <p:nvPr>
            <p:ph type="dt" sz="half" idx="10"/>
          </p:nvPr>
        </p:nvSpPr>
        <p:spPr/>
        <p:txBody>
          <a:bodyPr/>
          <a:lstStyle/>
          <a:p>
            <a:fld id="{FBFCDBB3-2CB7-4EC2-BD70-258056CB0A34}" type="datetimeFigureOut">
              <a:rPr lang="zh-CN" altLang="en-US" smtClean="0"/>
              <a:t>2022/10/20</a:t>
            </a:fld>
            <a:endParaRPr lang="zh-CN" altLang="en-US"/>
          </a:p>
        </p:txBody>
      </p:sp>
      <p:sp>
        <p:nvSpPr>
          <p:cNvPr id="5" name="Footer Placeholder 4">
            <a:extLst>
              <a:ext uri="{FF2B5EF4-FFF2-40B4-BE49-F238E27FC236}">
                <a16:creationId xmlns:a16="http://schemas.microsoft.com/office/drawing/2014/main" id="{4CE4A690-4F8B-2B56-073B-E8F8ABEC8CE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0AACD00-83F9-ED74-B42C-DF8CC7DB3E0F}"/>
              </a:ext>
            </a:extLst>
          </p:cNvPr>
          <p:cNvSpPr>
            <a:spLocks noGrp="1"/>
          </p:cNvSpPr>
          <p:nvPr>
            <p:ph type="sldNum" sz="quarter" idx="12"/>
          </p:nvPr>
        </p:nvSpPr>
        <p:spPr/>
        <p:txBody>
          <a:body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3053076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266007-F675-2346-8D62-E93770B6F8C5}" type="datetimeFigureOut">
              <a:rPr lang="en-CN" smtClean="0"/>
              <a:t>10/20/2022</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12705568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F266007-F675-2346-8D62-E93770B6F8C5}" type="datetimeFigureOut">
              <a:rPr lang="en-CN" smtClean="0"/>
              <a:t>10/20/2022</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2495035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F266007-F675-2346-8D62-E93770B6F8C5}" type="datetimeFigureOut">
              <a:rPr lang="en-CN" smtClean="0"/>
              <a:t>10/20/2022</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13295223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AF266007-F675-2346-8D62-E93770B6F8C5}" type="datetimeFigureOut">
              <a:rPr lang="en-CN" smtClean="0"/>
              <a:t>10/20/2022</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16505712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AF266007-F675-2346-8D62-E93770B6F8C5}" type="datetimeFigureOut">
              <a:rPr lang="en-CN" smtClean="0"/>
              <a:t>10/20/2022</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CFDBAD62-E015-0A42-A0AA-BF9295014963}" type="slidenum">
              <a:rPr lang="en-CN" smtClean="0"/>
              <a:t>‹#›</a:t>
            </a:fld>
            <a:endParaRPr lang="en-CN"/>
          </a:p>
        </p:txBody>
      </p:sp>
    </p:spTree>
    <p:extLst>
      <p:ext uri="{BB962C8B-B14F-4D97-AF65-F5344CB8AC3E}">
        <p14:creationId xmlns:p14="http://schemas.microsoft.com/office/powerpoint/2010/main" val="2539246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99E2-B896-DF83-BA26-27EDE284377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98023CE-637C-3D6E-3136-73FF2A80087F}"/>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48C69639-210A-C8E4-FB66-B2C6A5EA3948}"/>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1F984DE4-9C8C-046E-6B7A-B1FF0D033F1D}"/>
              </a:ext>
            </a:extLst>
          </p:cNvPr>
          <p:cNvSpPr>
            <a:spLocks noGrp="1"/>
          </p:cNvSpPr>
          <p:nvPr>
            <p:ph type="dt" sz="half" idx="10"/>
          </p:nvPr>
        </p:nvSpPr>
        <p:spPr/>
        <p:txBody>
          <a:bodyPr/>
          <a:lstStyle/>
          <a:p>
            <a:fld id="{FBFCDBB3-2CB7-4EC2-BD70-258056CB0A34}" type="datetimeFigureOut">
              <a:rPr lang="zh-CN" altLang="en-US" smtClean="0"/>
              <a:t>2022/10/20</a:t>
            </a:fld>
            <a:endParaRPr lang="zh-CN" altLang="en-US"/>
          </a:p>
        </p:txBody>
      </p:sp>
      <p:sp>
        <p:nvSpPr>
          <p:cNvPr id="6" name="Footer Placeholder 5">
            <a:extLst>
              <a:ext uri="{FF2B5EF4-FFF2-40B4-BE49-F238E27FC236}">
                <a16:creationId xmlns:a16="http://schemas.microsoft.com/office/drawing/2014/main" id="{24D32D23-4D3C-F467-5809-51A99E35B72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4E5EBDF-D77D-490C-106E-FAAE772B59DC}"/>
              </a:ext>
            </a:extLst>
          </p:cNvPr>
          <p:cNvSpPr>
            <a:spLocks noGrp="1"/>
          </p:cNvSpPr>
          <p:nvPr>
            <p:ph type="sldNum" sz="quarter" idx="12"/>
          </p:nvPr>
        </p:nvSpPr>
        <p:spPr/>
        <p:txBody>
          <a:body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1426096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A7E7-BDFD-5508-9DE5-9A7D4BA2206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A18A85F-6FBA-1DE3-545A-578E79AB77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76AA0028-8B41-C24A-2D26-C654149BE28B}"/>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967FF5A5-26DE-3C6C-469A-D0CD314DD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F6279939-8D09-E51F-AC5B-F9FD972622A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7579111D-4BF2-0E20-6746-C329275AD492}"/>
              </a:ext>
            </a:extLst>
          </p:cNvPr>
          <p:cNvSpPr>
            <a:spLocks noGrp="1"/>
          </p:cNvSpPr>
          <p:nvPr>
            <p:ph type="dt" sz="half" idx="10"/>
          </p:nvPr>
        </p:nvSpPr>
        <p:spPr/>
        <p:txBody>
          <a:bodyPr/>
          <a:lstStyle/>
          <a:p>
            <a:fld id="{FBFCDBB3-2CB7-4EC2-BD70-258056CB0A34}" type="datetimeFigureOut">
              <a:rPr lang="zh-CN" altLang="en-US" smtClean="0"/>
              <a:t>2022/10/20</a:t>
            </a:fld>
            <a:endParaRPr lang="zh-CN" altLang="en-US"/>
          </a:p>
        </p:txBody>
      </p:sp>
      <p:sp>
        <p:nvSpPr>
          <p:cNvPr id="8" name="Footer Placeholder 7">
            <a:extLst>
              <a:ext uri="{FF2B5EF4-FFF2-40B4-BE49-F238E27FC236}">
                <a16:creationId xmlns:a16="http://schemas.microsoft.com/office/drawing/2014/main" id="{6DED2AC7-DD35-981F-92C6-7B7E3B72D5A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5F91BECA-BC4A-EEA6-DE29-2B80A74C58FE}"/>
              </a:ext>
            </a:extLst>
          </p:cNvPr>
          <p:cNvSpPr>
            <a:spLocks noGrp="1"/>
          </p:cNvSpPr>
          <p:nvPr>
            <p:ph type="sldNum" sz="quarter" idx="12"/>
          </p:nvPr>
        </p:nvSpPr>
        <p:spPr/>
        <p:txBody>
          <a:body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208475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1600-05CB-F284-13E3-AF8AD28AD08E}"/>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2ECCC5A-31E1-DEEE-76C5-D244EF692DEA}"/>
              </a:ext>
            </a:extLst>
          </p:cNvPr>
          <p:cNvSpPr>
            <a:spLocks noGrp="1"/>
          </p:cNvSpPr>
          <p:nvPr>
            <p:ph type="dt" sz="half" idx="10"/>
          </p:nvPr>
        </p:nvSpPr>
        <p:spPr/>
        <p:txBody>
          <a:bodyPr/>
          <a:lstStyle/>
          <a:p>
            <a:fld id="{FBFCDBB3-2CB7-4EC2-BD70-258056CB0A34}" type="datetimeFigureOut">
              <a:rPr lang="zh-CN" altLang="en-US" smtClean="0"/>
              <a:t>2022/10/20</a:t>
            </a:fld>
            <a:endParaRPr lang="zh-CN" altLang="en-US"/>
          </a:p>
        </p:txBody>
      </p:sp>
      <p:sp>
        <p:nvSpPr>
          <p:cNvPr id="4" name="Footer Placeholder 3">
            <a:extLst>
              <a:ext uri="{FF2B5EF4-FFF2-40B4-BE49-F238E27FC236}">
                <a16:creationId xmlns:a16="http://schemas.microsoft.com/office/drawing/2014/main" id="{37E52B98-EBE7-9737-7DEF-5FA39D851A15}"/>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4913927B-0F86-C22C-234D-8E72975951DF}"/>
              </a:ext>
            </a:extLst>
          </p:cNvPr>
          <p:cNvSpPr>
            <a:spLocks noGrp="1"/>
          </p:cNvSpPr>
          <p:nvPr>
            <p:ph type="sldNum" sz="quarter" idx="12"/>
          </p:nvPr>
        </p:nvSpPr>
        <p:spPr/>
        <p:txBody>
          <a:body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11698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13C2C3-DF01-EF01-C86C-A99F3C4FA4D2}"/>
              </a:ext>
            </a:extLst>
          </p:cNvPr>
          <p:cNvSpPr>
            <a:spLocks noGrp="1"/>
          </p:cNvSpPr>
          <p:nvPr>
            <p:ph type="dt" sz="half" idx="10"/>
          </p:nvPr>
        </p:nvSpPr>
        <p:spPr/>
        <p:txBody>
          <a:bodyPr/>
          <a:lstStyle/>
          <a:p>
            <a:fld id="{FBFCDBB3-2CB7-4EC2-BD70-258056CB0A34}" type="datetimeFigureOut">
              <a:rPr lang="zh-CN" altLang="en-US" smtClean="0"/>
              <a:t>2022/10/20</a:t>
            </a:fld>
            <a:endParaRPr lang="zh-CN" altLang="en-US"/>
          </a:p>
        </p:txBody>
      </p:sp>
      <p:sp>
        <p:nvSpPr>
          <p:cNvPr id="3" name="Footer Placeholder 2">
            <a:extLst>
              <a:ext uri="{FF2B5EF4-FFF2-40B4-BE49-F238E27FC236}">
                <a16:creationId xmlns:a16="http://schemas.microsoft.com/office/drawing/2014/main" id="{48D4C271-D73B-FD11-CA4C-57FA7F5F790A}"/>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99075DB2-45C9-3BA8-0AFA-5EF9EAF39D4F}"/>
              </a:ext>
            </a:extLst>
          </p:cNvPr>
          <p:cNvSpPr>
            <a:spLocks noGrp="1"/>
          </p:cNvSpPr>
          <p:nvPr>
            <p:ph type="sldNum" sz="quarter" idx="12"/>
          </p:nvPr>
        </p:nvSpPr>
        <p:spPr/>
        <p:txBody>
          <a:body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197874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AE7E-76DA-A584-FF01-5EF3962A057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1FA5E42-F0AB-FB58-76F4-70F531BE4B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8A52E82-C9A6-0852-970A-5349C21715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1CF15CD-C71E-10E4-59B4-5904A0F767F3}"/>
              </a:ext>
            </a:extLst>
          </p:cNvPr>
          <p:cNvSpPr>
            <a:spLocks noGrp="1"/>
          </p:cNvSpPr>
          <p:nvPr>
            <p:ph type="dt" sz="half" idx="10"/>
          </p:nvPr>
        </p:nvSpPr>
        <p:spPr/>
        <p:txBody>
          <a:bodyPr/>
          <a:lstStyle/>
          <a:p>
            <a:fld id="{FBFCDBB3-2CB7-4EC2-BD70-258056CB0A34}" type="datetimeFigureOut">
              <a:rPr lang="zh-CN" altLang="en-US" smtClean="0"/>
              <a:t>2022/10/20</a:t>
            </a:fld>
            <a:endParaRPr lang="zh-CN" altLang="en-US"/>
          </a:p>
        </p:txBody>
      </p:sp>
      <p:sp>
        <p:nvSpPr>
          <p:cNvPr id="6" name="Footer Placeholder 5">
            <a:extLst>
              <a:ext uri="{FF2B5EF4-FFF2-40B4-BE49-F238E27FC236}">
                <a16:creationId xmlns:a16="http://schemas.microsoft.com/office/drawing/2014/main" id="{75CA2464-63E8-CD6F-C968-7801023A132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9CB8C3F-C91B-B740-439D-97ECF60ADFB7}"/>
              </a:ext>
            </a:extLst>
          </p:cNvPr>
          <p:cNvSpPr>
            <a:spLocks noGrp="1"/>
          </p:cNvSpPr>
          <p:nvPr>
            <p:ph type="sldNum" sz="quarter" idx="12"/>
          </p:nvPr>
        </p:nvSpPr>
        <p:spPr/>
        <p:txBody>
          <a:body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1250660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47AF-52C7-2EE1-6DF5-5343CB4C3B1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2A865DEB-4FF4-4487-B2E4-0E227F812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C04A95FE-8A1B-524B-1A17-4D4DB8786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E0DBF29-F82D-619C-656E-F69AFAFCEAF8}"/>
              </a:ext>
            </a:extLst>
          </p:cNvPr>
          <p:cNvSpPr>
            <a:spLocks noGrp="1"/>
          </p:cNvSpPr>
          <p:nvPr>
            <p:ph type="dt" sz="half" idx="10"/>
          </p:nvPr>
        </p:nvSpPr>
        <p:spPr/>
        <p:txBody>
          <a:bodyPr/>
          <a:lstStyle/>
          <a:p>
            <a:fld id="{FBFCDBB3-2CB7-4EC2-BD70-258056CB0A34}" type="datetimeFigureOut">
              <a:rPr lang="zh-CN" altLang="en-US" smtClean="0"/>
              <a:t>2022/10/20</a:t>
            </a:fld>
            <a:endParaRPr lang="zh-CN" altLang="en-US"/>
          </a:p>
        </p:txBody>
      </p:sp>
      <p:sp>
        <p:nvSpPr>
          <p:cNvPr id="6" name="Footer Placeholder 5">
            <a:extLst>
              <a:ext uri="{FF2B5EF4-FFF2-40B4-BE49-F238E27FC236}">
                <a16:creationId xmlns:a16="http://schemas.microsoft.com/office/drawing/2014/main" id="{9D826F19-AEA9-B717-B802-39BA17D655D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18D4F70-32D5-074A-505E-E5E76DD58ED0}"/>
              </a:ext>
            </a:extLst>
          </p:cNvPr>
          <p:cNvSpPr>
            <a:spLocks noGrp="1"/>
          </p:cNvSpPr>
          <p:nvPr>
            <p:ph type="sldNum" sz="quarter" idx="12"/>
          </p:nvPr>
        </p:nvSpPr>
        <p:spPr/>
        <p:txBody>
          <a:body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1299879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1D1278-79ED-2762-0851-52CA99C1B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5E3196E-ACDB-59DC-324C-753C4EC65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EEA78EF-19DD-1EF3-E069-521B98442E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FCDBB3-2CB7-4EC2-BD70-258056CB0A34}" type="datetimeFigureOut">
              <a:rPr lang="zh-CN" altLang="en-US" smtClean="0"/>
              <a:t>2022/10/20</a:t>
            </a:fld>
            <a:endParaRPr lang="zh-CN" altLang="en-US"/>
          </a:p>
        </p:txBody>
      </p:sp>
      <p:sp>
        <p:nvSpPr>
          <p:cNvPr id="5" name="Footer Placeholder 4">
            <a:extLst>
              <a:ext uri="{FF2B5EF4-FFF2-40B4-BE49-F238E27FC236}">
                <a16:creationId xmlns:a16="http://schemas.microsoft.com/office/drawing/2014/main" id="{A29814D9-455A-798E-3E40-4E5BD5AAB7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7D7D4ABE-E9C1-1518-1B25-C23E1B87E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419750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FCDBB3-2CB7-4EC2-BD70-258056CB0A34}" type="datetimeFigureOut">
              <a:rPr lang="zh-CN" altLang="en-US" smtClean="0"/>
              <a:t>2022/10/20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86780762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FCDBB3-2CB7-4EC2-BD70-258056CB0A34}" type="datetimeFigureOut">
              <a:rPr lang="zh-CN" altLang="en-US" smtClean="0"/>
              <a:t>2022/10/20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AD8A8-823B-4680-9F36-AA85988B22C7}" type="slidenum">
              <a:rPr lang="zh-CN" altLang="en-US" smtClean="0"/>
              <a:t>‹#›</a:t>
            </a:fld>
            <a:endParaRPr lang="zh-CN" altLang="en-US"/>
          </a:p>
        </p:txBody>
      </p:sp>
    </p:spTree>
    <p:extLst>
      <p:ext uri="{BB962C8B-B14F-4D97-AF65-F5344CB8AC3E}">
        <p14:creationId xmlns:p14="http://schemas.microsoft.com/office/powerpoint/2010/main" val="174925943"/>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customXml" Target="../ink/ink13.xml"/><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customXml" Target="../ink/ink12.xml"/><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customXml" Target="../ink/ink19.xml"/><Relationship Id="rId2" Type="http://schemas.openxmlformats.org/officeDocument/2006/relationships/notesSlide" Target="../notesSlides/notesSlide14.xm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4.png"/><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41.png"/><Relationship Id="rId14" Type="http://schemas.openxmlformats.org/officeDocument/2006/relationships/customXml" Target="../ink/ink20.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customXml" Target="../ink/ink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3.xml"/><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customXml" Target="../ink/ink4.xml"/><Relationship Id="rId4" Type="http://schemas.openxmlformats.org/officeDocument/2006/relationships/image" Target="../media/image11.png"/><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customXml" Target="../ink/ink6.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9.xml"/><Relationship Id="rId7" Type="http://schemas.openxmlformats.org/officeDocument/2006/relationships/customXml" Target="../ink/ink11.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customXml" Target="../ink/ink10.xml"/><Relationship Id="rId4" Type="http://schemas.openxmlformats.org/officeDocument/2006/relationships/image" Target="../media/image20.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eep Speaker Embeddings…">
            <a:extLst>
              <a:ext uri="{FF2B5EF4-FFF2-40B4-BE49-F238E27FC236}">
                <a16:creationId xmlns:a16="http://schemas.microsoft.com/office/drawing/2014/main" id="{A2AD58BC-20D9-8A1E-892F-54E62BD7CBBB}"/>
              </a:ext>
            </a:extLst>
          </p:cNvPr>
          <p:cNvSpPr txBox="1">
            <a:spLocks/>
          </p:cNvSpPr>
          <p:nvPr/>
        </p:nvSpPr>
        <p:spPr>
          <a:xfrm>
            <a:off x="-1" y="0"/>
            <a:ext cx="12192001" cy="2659224"/>
          </a:xfrm>
          <a:prstGeom prst="rect">
            <a:avLst/>
          </a:prstGeom>
          <a:solidFill>
            <a:srgbClr val="19456F"/>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sz="4200">
                <a:solidFill>
                  <a:srgbClr val="C1D8B4"/>
                </a:solidFill>
              </a:defRPr>
            </a:pPr>
            <a:r>
              <a:rPr lang="en-US" sz="5400" b="1">
                <a:solidFill>
                  <a:schemeClr val="bg1">
                    <a:lumMod val="95000"/>
                  </a:schemeClr>
                </a:solidFill>
                <a:latin typeface="Calibri" panose="020F0502020204030204" pitchFamily="34" charset="0"/>
                <a:cs typeface="Calibri" panose="020F0502020204030204" pitchFamily="34" charset="0"/>
              </a:rPr>
              <a:t>FIFA</a:t>
            </a:r>
            <a:r>
              <a:rPr lang="en-US" altLang="zh-CN" sz="5400" b="1">
                <a:solidFill>
                  <a:schemeClr val="bg1">
                    <a:lumMod val="95000"/>
                  </a:schemeClr>
                </a:solidFill>
                <a:latin typeface="Calibri" panose="020F0502020204030204" pitchFamily="34" charset="0"/>
                <a:cs typeface="Calibri" panose="020F0502020204030204" pitchFamily="34" charset="0"/>
              </a:rPr>
              <a:t> FOOTBALL </a:t>
            </a:r>
            <a:r>
              <a:rPr lang="en-US" altLang="zh-CN" sz="5400" b="1">
                <a:solidFill>
                  <a:schemeClr val="bg1">
                    <a:lumMod val="95000"/>
                  </a:schemeClr>
                </a:solidFill>
                <a:latin typeface="+mn-lt"/>
              </a:rPr>
              <a:t>PLAYER POSITION</a:t>
            </a:r>
            <a:r>
              <a:rPr lang="en-US" altLang="zh-CN" sz="4800">
                <a:solidFill>
                  <a:schemeClr val="bg1">
                    <a:lumMod val="95000"/>
                  </a:schemeClr>
                </a:solidFill>
                <a:latin typeface="+mn-lt"/>
              </a:rPr>
              <a:t> </a:t>
            </a:r>
          </a:p>
          <a:p>
            <a:pPr>
              <a:defRPr sz="4200">
                <a:solidFill>
                  <a:srgbClr val="C1D8B4"/>
                </a:solidFill>
              </a:defRPr>
            </a:pPr>
            <a:r>
              <a:rPr lang="en-US" altLang="zh-CN" sz="4800">
                <a:solidFill>
                  <a:schemeClr val="bg1">
                    <a:lumMod val="95000"/>
                  </a:schemeClr>
                </a:solidFill>
                <a:latin typeface="+mn-lt"/>
              </a:rPr>
              <a:t>PREDICTION</a:t>
            </a:r>
            <a:endParaRPr lang="en-US" sz="4800">
              <a:solidFill>
                <a:schemeClr val="bg1">
                  <a:lumMod val="95000"/>
                </a:schemeClr>
              </a:solidFill>
              <a:latin typeface="+mn-lt"/>
              <a:cs typeface="Calibri" panose="020F0502020204030204" pitchFamily="34" charset="0"/>
            </a:endParaRPr>
          </a:p>
        </p:txBody>
      </p:sp>
      <p:sp>
        <p:nvSpPr>
          <p:cNvPr id="5" name="Danwei Cai, Zexin Cai and Ming Li…">
            <a:extLst>
              <a:ext uri="{FF2B5EF4-FFF2-40B4-BE49-F238E27FC236}">
                <a16:creationId xmlns:a16="http://schemas.microsoft.com/office/drawing/2014/main" id="{B66F202D-78B0-A3E0-8995-99E1A9EA432B}"/>
              </a:ext>
            </a:extLst>
          </p:cNvPr>
          <p:cNvSpPr txBox="1">
            <a:spLocks/>
          </p:cNvSpPr>
          <p:nvPr/>
        </p:nvSpPr>
        <p:spPr>
          <a:xfrm>
            <a:off x="-203478" y="3100942"/>
            <a:ext cx="12252960" cy="174160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sz="2500">
                <a:solidFill>
                  <a:srgbClr val="24456C"/>
                </a:solidFill>
              </a:defRPr>
            </a:pPr>
            <a:r>
              <a:rPr lang="en-US" sz="3200">
                <a:solidFill>
                  <a:srgbClr val="24456C"/>
                </a:solidFill>
              </a:rPr>
              <a:t>Group Member</a:t>
            </a:r>
            <a:r>
              <a:rPr lang="en-US" altLang="zh-CN" sz="3200">
                <a:solidFill>
                  <a:srgbClr val="24456C"/>
                </a:solidFill>
              </a:rPr>
              <a:t>s</a:t>
            </a:r>
            <a:r>
              <a:rPr lang="en-US" sz="3200">
                <a:solidFill>
                  <a:srgbClr val="24456C"/>
                </a:solidFill>
              </a:rPr>
              <a:t>:</a:t>
            </a:r>
          </a:p>
          <a:p>
            <a:pPr>
              <a:defRPr sz="2500">
                <a:solidFill>
                  <a:srgbClr val="24456C"/>
                </a:solidFill>
              </a:defRPr>
            </a:pPr>
            <a:r>
              <a:rPr lang="en-US" sz="1800">
                <a:solidFill>
                  <a:srgbClr val="24456C"/>
                </a:solidFill>
                <a:latin typeface="Calibri" panose="020F0502020204030204" pitchFamily="34" charset="0"/>
                <a:cs typeface="Calibri" panose="020F0502020204030204" pitchFamily="34" charset="0"/>
              </a:rPr>
              <a:t>Yuchen</a:t>
            </a:r>
            <a:r>
              <a:rPr lang="zh-CN" altLang="en-US" sz="1800">
                <a:solidFill>
                  <a:srgbClr val="24456C"/>
                </a:solidFill>
                <a:latin typeface="Calibri" panose="020F0502020204030204" pitchFamily="34" charset="0"/>
                <a:cs typeface="Calibri" panose="020F0502020204030204" pitchFamily="34" charset="0"/>
              </a:rPr>
              <a:t> </a:t>
            </a:r>
            <a:r>
              <a:rPr lang="en-US" altLang="zh-CN" sz="1800">
                <a:solidFill>
                  <a:srgbClr val="24456C"/>
                </a:solidFill>
                <a:latin typeface="Calibri" panose="020F0502020204030204" pitchFamily="34" charset="0"/>
                <a:cs typeface="Calibri" panose="020F0502020204030204" pitchFamily="34" charset="0"/>
              </a:rPr>
              <a:t>Song</a:t>
            </a:r>
            <a:r>
              <a:rPr lang="en-US" sz="1800">
                <a:solidFill>
                  <a:srgbClr val="24456C"/>
                </a:solidFill>
                <a:latin typeface="Calibri" panose="020F0502020204030204" pitchFamily="34" charset="0"/>
                <a:cs typeface="Calibri" panose="020F0502020204030204" pitchFamily="34" charset="0"/>
              </a:rPr>
              <a:t>(ys</a:t>
            </a:r>
            <a:r>
              <a:rPr lang="en-US" altLang="zh-CN" sz="1800">
                <a:solidFill>
                  <a:srgbClr val="24456C"/>
                </a:solidFill>
                <a:latin typeface="Calibri" panose="020F0502020204030204" pitchFamily="34" charset="0"/>
                <a:cs typeface="Calibri" panose="020F0502020204030204" pitchFamily="34" charset="0"/>
              </a:rPr>
              <a:t>396</a:t>
            </a:r>
            <a:r>
              <a:rPr lang="en-US" sz="1800">
                <a:solidFill>
                  <a:srgbClr val="24456C"/>
                </a:solidFill>
                <a:latin typeface="Calibri" panose="020F0502020204030204" pitchFamily="34" charset="0"/>
                <a:cs typeface="Calibri" panose="020F0502020204030204" pitchFamily="34" charset="0"/>
              </a:rPr>
              <a:t>@duke.edu)</a:t>
            </a:r>
          </a:p>
          <a:p>
            <a:pPr>
              <a:defRPr sz="2500">
                <a:solidFill>
                  <a:srgbClr val="24456C"/>
                </a:solidFill>
              </a:defRPr>
            </a:pPr>
            <a:r>
              <a:rPr lang="en-US" sz="1800">
                <a:solidFill>
                  <a:srgbClr val="24456C"/>
                </a:solidFill>
              </a:rPr>
              <a:t>Boyan</a:t>
            </a:r>
            <a:r>
              <a:rPr lang="zh-CN" altLang="en-US" sz="1800">
                <a:solidFill>
                  <a:srgbClr val="24456C"/>
                </a:solidFill>
              </a:rPr>
              <a:t> </a:t>
            </a:r>
            <a:r>
              <a:rPr lang="en-US" altLang="zh-CN" sz="1800">
                <a:solidFill>
                  <a:srgbClr val="24456C"/>
                </a:solidFill>
              </a:rPr>
              <a:t>Zhang</a:t>
            </a:r>
            <a:r>
              <a:rPr lang="en-US" sz="1800">
                <a:solidFill>
                  <a:srgbClr val="24456C"/>
                </a:solidFill>
                <a:latin typeface="Calibri" panose="020F0502020204030204" pitchFamily="34" charset="0"/>
                <a:cs typeface="Calibri" panose="020F0502020204030204" pitchFamily="34" charset="0"/>
              </a:rPr>
              <a:t>(bz</a:t>
            </a:r>
            <a:r>
              <a:rPr lang="en-US" altLang="zh-CN" sz="1800">
                <a:solidFill>
                  <a:srgbClr val="24456C"/>
                </a:solidFill>
                <a:latin typeface="Calibri" panose="020F0502020204030204" pitchFamily="34" charset="0"/>
                <a:cs typeface="Calibri" panose="020F0502020204030204" pitchFamily="34" charset="0"/>
              </a:rPr>
              <a:t>106</a:t>
            </a:r>
            <a:r>
              <a:rPr lang="en-US" sz="1800">
                <a:solidFill>
                  <a:srgbClr val="24456C"/>
                </a:solidFill>
                <a:latin typeface="Calibri" panose="020F0502020204030204" pitchFamily="34" charset="0"/>
                <a:cs typeface="Calibri" panose="020F0502020204030204" pitchFamily="34" charset="0"/>
              </a:rPr>
              <a:t>@duke.edu)</a:t>
            </a:r>
          </a:p>
          <a:p>
            <a:pPr>
              <a:defRPr sz="2500">
                <a:solidFill>
                  <a:srgbClr val="24456C"/>
                </a:solidFill>
              </a:defRPr>
            </a:pPr>
            <a:r>
              <a:rPr lang="en-US" sz="1800" err="1">
                <a:solidFill>
                  <a:srgbClr val="24456C"/>
                </a:solidFill>
              </a:rPr>
              <a:t>Yizhi</a:t>
            </a:r>
            <a:r>
              <a:rPr lang="zh-CN" altLang="en-US" sz="1800">
                <a:solidFill>
                  <a:srgbClr val="24456C"/>
                </a:solidFill>
              </a:rPr>
              <a:t> </a:t>
            </a:r>
            <a:r>
              <a:rPr lang="en-US" altLang="zh-CN" sz="1800">
                <a:solidFill>
                  <a:srgbClr val="24456C"/>
                </a:solidFill>
              </a:rPr>
              <a:t>Wang</a:t>
            </a:r>
            <a:r>
              <a:rPr lang="en-US" sz="1800">
                <a:solidFill>
                  <a:srgbClr val="24456C"/>
                </a:solidFill>
                <a:latin typeface="Calibri" panose="020F0502020204030204" pitchFamily="34" charset="0"/>
                <a:cs typeface="Calibri" panose="020F0502020204030204" pitchFamily="34" charset="0"/>
              </a:rPr>
              <a:t>(yw</a:t>
            </a:r>
            <a:r>
              <a:rPr lang="en-US" altLang="zh-CN" sz="1800">
                <a:solidFill>
                  <a:srgbClr val="24456C"/>
                </a:solidFill>
                <a:latin typeface="Calibri" panose="020F0502020204030204" pitchFamily="34" charset="0"/>
                <a:cs typeface="Calibri" panose="020F0502020204030204" pitchFamily="34" charset="0"/>
              </a:rPr>
              <a:t>571</a:t>
            </a:r>
            <a:r>
              <a:rPr lang="en-US" sz="1800">
                <a:solidFill>
                  <a:srgbClr val="24456C"/>
                </a:solidFill>
                <a:latin typeface="Calibri" panose="020F0502020204030204" pitchFamily="34" charset="0"/>
                <a:cs typeface="Calibri" panose="020F0502020204030204" pitchFamily="34" charset="0"/>
              </a:rPr>
              <a:t>@duke.edu)</a:t>
            </a:r>
          </a:p>
          <a:p>
            <a:pPr>
              <a:defRPr sz="2500">
                <a:solidFill>
                  <a:srgbClr val="24456C"/>
                </a:solidFill>
              </a:defRPr>
            </a:pPr>
            <a:r>
              <a:rPr lang="en-US" sz="1800" err="1">
                <a:solidFill>
                  <a:srgbClr val="24456C"/>
                </a:solidFill>
              </a:rPr>
              <a:t>Baoguanyan</a:t>
            </a:r>
            <a:r>
              <a:rPr lang="zh-CN" altLang="en-US" sz="1800">
                <a:solidFill>
                  <a:srgbClr val="24456C"/>
                </a:solidFill>
              </a:rPr>
              <a:t> </a:t>
            </a:r>
            <a:r>
              <a:rPr lang="en-US" altLang="zh-CN" sz="1800">
                <a:solidFill>
                  <a:srgbClr val="24456C"/>
                </a:solidFill>
              </a:rPr>
              <a:t>Kang</a:t>
            </a:r>
            <a:r>
              <a:rPr lang="zh-CN" altLang="en-US" sz="1800">
                <a:solidFill>
                  <a:srgbClr val="24456C"/>
                </a:solidFill>
              </a:rPr>
              <a:t>（</a:t>
            </a:r>
            <a:r>
              <a:rPr lang="en-US" altLang="zh-CN" sz="1800">
                <a:solidFill>
                  <a:srgbClr val="24456C"/>
                </a:solidFill>
              </a:rPr>
              <a:t>bk220@duke.edu</a:t>
            </a:r>
            <a:r>
              <a:rPr lang="zh-CN" altLang="en-US" sz="1800">
                <a:solidFill>
                  <a:srgbClr val="24456C"/>
                </a:solidFill>
              </a:rPr>
              <a:t>）</a:t>
            </a:r>
            <a:endParaRPr lang="en-US" sz="1800">
              <a:solidFill>
                <a:srgbClr val="24456C"/>
              </a:solidFill>
              <a:latin typeface="Calibri" panose="020F0502020204030204" pitchFamily="34" charset="0"/>
              <a:cs typeface="Calibri" panose="020F0502020204030204" pitchFamily="34" charset="0"/>
            </a:endParaRPr>
          </a:p>
        </p:txBody>
      </p:sp>
      <p:sp>
        <p:nvSpPr>
          <p:cNvPr id="6" name="Slide Number">
            <a:extLst>
              <a:ext uri="{FF2B5EF4-FFF2-40B4-BE49-F238E27FC236}">
                <a16:creationId xmlns:a16="http://schemas.microsoft.com/office/drawing/2014/main" id="{3C62F4B9-B89D-0EAA-8508-00841104B72D}"/>
              </a:ext>
            </a:extLst>
          </p:cNvPr>
          <p:cNvSpPr txBox="1">
            <a:spLocks/>
          </p:cNvSpPr>
          <p:nvPr/>
        </p:nvSpPr>
        <p:spPr>
          <a:xfrm>
            <a:off x="5686816" y="6819254"/>
            <a:ext cx="818363" cy="348813"/>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Helvetica Neue Thin"/>
                <a:ea typeface="Helvetica Neue Thin"/>
                <a:cs typeface="Helvetica Neue Thin"/>
                <a:sym typeface="Helvetica Neue Thi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CB4B4D-7CA3-9044-876B-883B54F8677D}" type="slidenum">
              <a:rPr lang="en-CN" sz="1400" smtClean="0">
                <a:latin typeface="Calibri" panose="020F0502020204030204" pitchFamily="34" charset="0"/>
                <a:cs typeface="Calibri" panose="020F0502020204030204" pitchFamily="34" charset="0"/>
              </a:rPr>
              <a:pPr/>
              <a:t>1</a:t>
            </a:fld>
            <a:r>
              <a:rPr lang="en-CN" altLang="zh-CN" sz="1400">
                <a:latin typeface="Calibri" panose="020F0502020204030204" pitchFamily="34" charset="0"/>
                <a:cs typeface="Calibri" panose="020F0502020204030204" pitchFamily="34" charset="0"/>
              </a:rPr>
              <a:t>/10</a:t>
            </a:r>
            <a:endParaRPr lang="en-CN" sz="1400">
              <a:latin typeface="Calibri" panose="020F0502020204030204" pitchFamily="34" charset="0"/>
              <a:cs typeface="Calibri" panose="020F0502020204030204" pitchFamily="34" charset="0"/>
            </a:endParaRPr>
          </a:p>
        </p:txBody>
      </p:sp>
      <p:pic>
        <p:nvPicPr>
          <p:cNvPr id="7" name="Image" descr="Image">
            <a:extLst>
              <a:ext uri="{FF2B5EF4-FFF2-40B4-BE49-F238E27FC236}">
                <a16:creationId xmlns:a16="http://schemas.microsoft.com/office/drawing/2014/main" id="{4D31CF26-B6FB-912F-3A53-E6962C66E69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28612" y="4858268"/>
            <a:ext cx="3743141" cy="1597025"/>
          </a:xfrm>
          <a:prstGeom prst="rect">
            <a:avLst/>
          </a:prstGeom>
          <a:ln w="12700">
            <a:miter lim="400000"/>
          </a:ln>
        </p:spPr>
      </p:pic>
      <p:cxnSp>
        <p:nvCxnSpPr>
          <p:cNvPr id="8" name="直线连接符 9">
            <a:extLst>
              <a:ext uri="{FF2B5EF4-FFF2-40B4-BE49-F238E27FC236}">
                <a16:creationId xmlns:a16="http://schemas.microsoft.com/office/drawing/2014/main" id="{44C9C341-742B-88F7-7ECE-0D0FBD477396}"/>
              </a:ext>
            </a:extLst>
          </p:cNvPr>
          <p:cNvCxnSpPr>
            <a:cxnSpLocks/>
          </p:cNvCxnSpPr>
          <p:nvPr/>
        </p:nvCxnSpPr>
        <p:spPr>
          <a:xfrm>
            <a:off x="1699323" y="6455293"/>
            <a:ext cx="8793351" cy="0"/>
          </a:xfrm>
          <a:prstGeom prst="line">
            <a:avLst/>
          </a:prstGeom>
          <a:noFill/>
          <a:ln w="25400" cap="flat">
            <a:solidFill>
              <a:srgbClr val="21466C"/>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6538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217FA4FE-C14E-D420-9FF8-A001F19063AE}"/>
              </a:ext>
            </a:extLst>
          </p:cNvPr>
          <p:cNvPicPr>
            <a:picLocks noChangeAspect="1"/>
          </p:cNvPicPr>
          <p:nvPr/>
        </p:nvPicPr>
        <p:blipFill>
          <a:blip r:embed="rId3"/>
          <a:stretch>
            <a:fillRect/>
          </a:stretch>
        </p:blipFill>
        <p:spPr>
          <a:xfrm>
            <a:off x="8396190" y="1496433"/>
            <a:ext cx="3291511" cy="4082912"/>
          </a:xfrm>
          <a:prstGeom prst="rect">
            <a:avLst/>
          </a:prstGeom>
        </p:spPr>
      </p:pic>
      <p:grpSp>
        <p:nvGrpSpPr>
          <p:cNvPr id="6" name="Group 5">
            <a:extLst>
              <a:ext uri="{FF2B5EF4-FFF2-40B4-BE49-F238E27FC236}">
                <a16:creationId xmlns:a16="http://schemas.microsoft.com/office/drawing/2014/main" id="{8C7D54EB-1FED-DB01-73DA-824B7090C3A5}"/>
              </a:ext>
            </a:extLst>
          </p:cNvPr>
          <p:cNvGrpSpPr/>
          <p:nvPr/>
        </p:nvGrpSpPr>
        <p:grpSpPr>
          <a:xfrm>
            <a:off x="-862181" y="691967"/>
            <a:ext cx="615600" cy="573480"/>
            <a:chOff x="938576" y="922953"/>
            <a:chExt cx="615600" cy="57348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F1FE8B8-639B-7CCA-2F6B-464992725A95}"/>
                    </a:ext>
                  </a:extLst>
                </p14:cNvPr>
                <p14:cNvContentPartPr/>
                <p14:nvPr/>
              </p14:nvContentPartPr>
              <p14:xfrm>
                <a:off x="938576" y="967233"/>
                <a:ext cx="408600" cy="244440"/>
              </p14:xfrm>
            </p:contentPart>
          </mc:Choice>
          <mc:Fallback>
            <p:pic>
              <p:nvPicPr>
                <p:cNvPr id="2" name="Ink 1">
                  <a:extLst>
                    <a:ext uri="{FF2B5EF4-FFF2-40B4-BE49-F238E27FC236}">
                      <a16:creationId xmlns:a16="http://schemas.microsoft.com/office/drawing/2014/main" id="{3F1FE8B8-639B-7CCA-2F6B-464992725A95}"/>
                    </a:ext>
                  </a:extLst>
                </p:cNvPr>
                <p:cNvPicPr/>
                <p:nvPr/>
              </p:nvPicPr>
              <p:blipFill>
                <a:blip r:embed="rId5"/>
                <a:stretch>
                  <a:fillRect/>
                </a:stretch>
              </p:blipFill>
              <p:spPr>
                <a:xfrm>
                  <a:off x="929576" y="958233"/>
                  <a:ext cx="4262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4382A842-F3FE-36A4-57F0-EA4343F82656}"/>
                    </a:ext>
                  </a:extLst>
                </p14:cNvPr>
                <p14:cNvContentPartPr/>
                <p14:nvPr/>
              </p14:nvContentPartPr>
              <p14:xfrm>
                <a:off x="1162496" y="922953"/>
                <a:ext cx="10080" cy="573480"/>
              </p14:xfrm>
            </p:contentPart>
          </mc:Choice>
          <mc:Fallback>
            <p:pic>
              <p:nvPicPr>
                <p:cNvPr id="4" name="Ink 3">
                  <a:extLst>
                    <a:ext uri="{FF2B5EF4-FFF2-40B4-BE49-F238E27FC236}">
                      <a16:creationId xmlns:a16="http://schemas.microsoft.com/office/drawing/2014/main" id="{4382A842-F3FE-36A4-57F0-EA4343F82656}"/>
                    </a:ext>
                  </a:extLst>
                </p:cNvPr>
                <p:cNvPicPr/>
                <p:nvPr/>
              </p:nvPicPr>
              <p:blipFill>
                <a:blip r:embed="rId7"/>
                <a:stretch>
                  <a:fillRect/>
                </a:stretch>
              </p:blipFill>
              <p:spPr>
                <a:xfrm>
                  <a:off x="1153496" y="913953"/>
                  <a:ext cx="27720" cy="591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D979245-0997-FE4D-44DF-F45327E289AD}"/>
                    </a:ext>
                  </a:extLst>
                </p14:cNvPr>
                <p14:cNvContentPartPr/>
                <p14:nvPr/>
              </p14:nvContentPartPr>
              <p14:xfrm>
                <a:off x="1366976" y="1088193"/>
                <a:ext cx="187200" cy="220680"/>
              </p14:xfrm>
            </p:contentPart>
          </mc:Choice>
          <mc:Fallback>
            <p:pic>
              <p:nvPicPr>
                <p:cNvPr id="5" name="Ink 4">
                  <a:extLst>
                    <a:ext uri="{FF2B5EF4-FFF2-40B4-BE49-F238E27FC236}">
                      <a16:creationId xmlns:a16="http://schemas.microsoft.com/office/drawing/2014/main" id="{1D979245-0997-FE4D-44DF-F45327E289AD}"/>
                    </a:ext>
                  </a:extLst>
                </p:cNvPr>
                <p:cNvPicPr/>
                <p:nvPr/>
              </p:nvPicPr>
              <p:blipFill>
                <a:blip r:embed="rId9"/>
                <a:stretch>
                  <a:fillRect/>
                </a:stretch>
              </p:blipFill>
              <p:spPr>
                <a:xfrm>
                  <a:off x="1357976" y="1079193"/>
                  <a:ext cx="204840" cy="238320"/>
                </a:xfrm>
                <a:prstGeom prst="rect">
                  <a:avLst/>
                </a:prstGeom>
              </p:spPr>
            </p:pic>
          </mc:Fallback>
        </mc:AlternateContent>
      </p:grpSp>
      <p:sp>
        <p:nvSpPr>
          <p:cNvPr id="12" name="Content Placeholder 11">
            <a:extLst>
              <a:ext uri="{FF2B5EF4-FFF2-40B4-BE49-F238E27FC236}">
                <a16:creationId xmlns:a16="http://schemas.microsoft.com/office/drawing/2014/main" id="{134B60C6-5826-1595-C443-5B7FD1E919B7}"/>
              </a:ext>
            </a:extLst>
          </p:cNvPr>
          <p:cNvSpPr>
            <a:spLocks noGrp="1"/>
          </p:cNvSpPr>
          <p:nvPr>
            <p:ph idx="1"/>
          </p:nvPr>
        </p:nvSpPr>
        <p:spPr/>
        <p:txBody>
          <a:bodyPr/>
          <a:lstStyle/>
          <a:p>
            <a:endParaRPr lang="zh-CN" altLang="en-US"/>
          </a:p>
        </p:txBody>
      </p:sp>
      <p:pic>
        <p:nvPicPr>
          <p:cNvPr id="14" name="Picture 13">
            <a:extLst>
              <a:ext uri="{FF2B5EF4-FFF2-40B4-BE49-F238E27FC236}">
                <a16:creationId xmlns:a16="http://schemas.microsoft.com/office/drawing/2014/main" id="{78A96EFC-A3D6-46FA-7F39-1EAA0685C086}"/>
              </a:ext>
            </a:extLst>
          </p:cNvPr>
          <p:cNvPicPr>
            <a:picLocks noChangeAspect="1"/>
          </p:cNvPicPr>
          <p:nvPr/>
        </p:nvPicPr>
        <p:blipFill>
          <a:blip r:embed="rId10"/>
          <a:stretch>
            <a:fillRect/>
          </a:stretch>
        </p:blipFill>
        <p:spPr>
          <a:xfrm>
            <a:off x="860692" y="153811"/>
            <a:ext cx="7201597" cy="6023152"/>
          </a:xfrm>
          <a:prstGeom prst="rect">
            <a:avLst/>
          </a:prstGeom>
        </p:spPr>
      </p:pic>
    </p:spTree>
    <p:extLst>
      <p:ext uri="{BB962C8B-B14F-4D97-AF65-F5344CB8AC3E}">
        <p14:creationId xmlns:p14="http://schemas.microsoft.com/office/powerpoint/2010/main" val="228124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60F3EC-2C2B-D478-77C7-370E802240D0}"/>
              </a:ext>
            </a:extLst>
          </p:cNvPr>
          <p:cNvSpPr>
            <a:spLocks noGrp="1"/>
          </p:cNvSpPr>
          <p:nvPr>
            <p:ph type="subTitle" idx="1"/>
          </p:nvPr>
        </p:nvSpPr>
        <p:spPr>
          <a:xfrm>
            <a:off x="568720" y="1562845"/>
            <a:ext cx="9144000" cy="1655762"/>
          </a:xfrm>
        </p:spPr>
        <p:txBody>
          <a:bodyPr/>
          <a:lstStyle/>
          <a:p>
            <a:pPr marL="342900" indent="-342900" algn="l">
              <a:buFont typeface="Arial" panose="020B0604020202020204" pitchFamily="34" charset="0"/>
              <a:buChar char="•"/>
            </a:pPr>
            <a:r>
              <a:rPr lang="en-US" altLang="zh-CN"/>
              <a:t>Binary Classification/ Muti-Label Classification</a:t>
            </a:r>
          </a:p>
          <a:p>
            <a:pPr marL="457200" indent="-457200" algn="l">
              <a:buAutoNum type="arabicPeriod"/>
            </a:pPr>
            <a:endParaRPr lang="en-US" altLang="zh-CN"/>
          </a:p>
        </p:txBody>
      </p:sp>
      <p:pic>
        <p:nvPicPr>
          <p:cNvPr id="4" name="Picture 3">
            <a:extLst>
              <a:ext uri="{FF2B5EF4-FFF2-40B4-BE49-F238E27FC236}">
                <a16:creationId xmlns:a16="http://schemas.microsoft.com/office/drawing/2014/main" id="{915531E7-CD11-456F-564B-C21B2F8976F0}"/>
              </a:ext>
            </a:extLst>
          </p:cNvPr>
          <p:cNvPicPr>
            <a:picLocks noChangeAspect="1"/>
          </p:cNvPicPr>
          <p:nvPr/>
        </p:nvPicPr>
        <p:blipFill>
          <a:blip r:embed="rId3"/>
          <a:stretch>
            <a:fillRect/>
          </a:stretch>
        </p:blipFill>
        <p:spPr>
          <a:xfrm>
            <a:off x="1110837" y="2071640"/>
            <a:ext cx="10951690" cy="2293934"/>
          </a:xfrm>
          <a:prstGeom prst="rect">
            <a:avLst/>
          </a:prstGeom>
        </p:spPr>
      </p:pic>
      <p:sp>
        <p:nvSpPr>
          <p:cNvPr id="5" name="Subtitle 2">
            <a:extLst>
              <a:ext uri="{FF2B5EF4-FFF2-40B4-BE49-F238E27FC236}">
                <a16:creationId xmlns:a16="http://schemas.microsoft.com/office/drawing/2014/main" id="{4CF3C230-05A6-0021-0CA6-3C7CF741D8A3}"/>
              </a:ext>
            </a:extLst>
          </p:cNvPr>
          <p:cNvSpPr txBox="1">
            <a:spLocks/>
          </p:cNvSpPr>
          <p:nvPr/>
        </p:nvSpPr>
        <p:spPr>
          <a:xfrm>
            <a:off x="1029464" y="463739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r>
              <a:rPr lang="en-US" altLang="zh-CN"/>
              <a:t>Support Vector Machine</a:t>
            </a:r>
          </a:p>
          <a:p>
            <a:pPr marL="457200" indent="-457200" algn="l">
              <a:buFont typeface="+mj-lt"/>
              <a:buAutoNum type="arabicPeriod"/>
            </a:pPr>
            <a:r>
              <a:rPr lang="en-US" altLang="zh-CN"/>
              <a:t>Logistic Classification</a:t>
            </a:r>
          </a:p>
          <a:p>
            <a:pPr marL="457200" indent="-457200" algn="l">
              <a:buFont typeface="Arial" panose="020B0604020202020204" pitchFamily="34" charset="0"/>
              <a:buAutoNum type="arabicPeriod"/>
            </a:pPr>
            <a:endParaRPr lang="en-US" altLang="zh-CN"/>
          </a:p>
        </p:txBody>
      </p:sp>
      <p:grpSp>
        <p:nvGrpSpPr>
          <p:cNvPr id="10" name="组合 9">
            <a:extLst>
              <a:ext uri="{FF2B5EF4-FFF2-40B4-BE49-F238E27FC236}">
                <a16:creationId xmlns:a16="http://schemas.microsoft.com/office/drawing/2014/main" id="{906D2E2F-0799-0A9D-92B6-CE6DA3373030}"/>
              </a:ext>
            </a:extLst>
          </p:cNvPr>
          <p:cNvGrpSpPr/>
          <p:nvPr/>
        </p:nvGrpSpPr>
        <p:grpSpPr>
          <a:xfrm>
            <a:off x="-12700" y="-50800"/>
            <a:ext cx="12204700" cy="1143001"/>
            <a:chOff x="-12700" y="-50800"/>
            <a:chExt cx="12204700" cy="1143001"/>
          </a:xfrm>
        </p:grpSpPr>
        <p:sp>
          <p:nvSpPr>
            <p:cNvPr id="11" name="Introduction">
              <a:extLst>
                <a:ext uri="{FF2B5EF4-FFF2-40B4-BE49-F238E27FC236}">
                  <a16:creationId xmlns:a16="http://schemas.microsoft.com/office/drawing/2014/main" id="{CA39C67E-5884-6F86-8C54-4722142CF55C}"/>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Binary Classification</a:t>
              </a:r>
            </a:p>
          </p:txBody>
        </p:sp>
        <p:pic>
          <p:nvPicPr>
            <p:cNvPr id="12" name="Image" descr="Image">
              <a:extLst>
                <a:ext uri="{FF2B5EF4-FFF2-40B4-BE49-F238E27FC236}">
                  <a16:creationId xmlns:a16="http://schemas.microsoft.com/office/drawing/2014/main" id="{FF8835D1-4CC9-7F24-19ED-CA28714BEFF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36899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03B68-5F1A-1B5F-30AC-7E00E44723E4}"/>
              </a:ext>
            </a:extLst>
          </p:cNvPr>
          <p:cNvSpPr>
            <a:spLocks noGrp="1"/>
          </p:cNvSpPr>
          <p:nvPr>
            <p:ph idx="1"/>
          </p:nvPr>
        </p:nvSpPr>
        <p:spPr>
          <a:xfrm>
            <a:off x="455142" y="1688772"/>
            <a:ext cx="10515600" cy="4351338"/>
          </a:xfrm>
        </p:spPr>
        <p:txBody>
          <a:bodyPr/>
          <a:lstStyle/>
          <a:p>
            <a:r>
              <a:rPr lang="en-US" altLang="zh-CN">
                <a:latin typeface="Consolas" panose="020B0609020204030204" pitchFamily="49" charset="0"/>
              </a:rPr>
              <a:t>scoring =  roc-</a:t>
            </a:r>
            <a:r>
              <a:rPr lang="en-US" altLang="zh-CN" err="1">
                <a:latin typeface="Consolas" panose="020B0609020204030204" pitchFamily="49" charset="0"/>
              </a:rPr>
              <a:t>auc</a:t>
            </a:r>
            <a:r>
              <a:rPr lang="en-US" altLang="zh-CN">
                <a:latin typeface="Consolas" panose="020B0609020204030204" pitchFamily="49" charset="0"/>
              </a:rPr>
              <a:t>,  f1,  f1-balanced ……</a:t>
            </a:r>
            <a:endParaRPr lang="zh-CN" altLang="en-US"/>
          </a:p>
        </p:txBody>
      </p:sp>
      <p:pic>
        <p:nvPicPr>
          <p:cNvPr id="5" name="Picture 4">
            <a:extLst>
              <a:ext uri="{FF2B5EF4-FFF2-40B4-BE49-F238E27FC236}">
                <a16:creationId xmlns:a16="http://schemas.microsoft.com/office/drawing/2014/main" id="{06D26449-8B88-2FFD-2470-010D857C5162}"/>
              </a:ext>
            </a:extLst>
          </p:cNvPr>
          <p:cNvPicPr>
            <a:picLocks noChangeAspect="1"/>
          </p:cNvPicPr>
          <p:nvPr/>
        </p:nvPicPr>
        <p:blipFill>
          <a:blip r:embed="rId2"/>
          <a:stretch>
            <a:fillRect/>
          </a:stretch>
        </p:blipFill>
        <p:spPr>
          <a:xfrm>
            <a:off x="4309302" y="2343243"/>
            <a:ext cx="4117285" cy="3042397"/>
          </a:xfrm>
          <a:prstGeom prst="rect">
            <a:avLst/>
          </a:prstGeom>
        </p:spPr>
      </p:pic>
      <p:pic>
        <p:nvPicPr>
          <p:cNvPr id="7" name="Picture 6">
            <a:extLst>
              <a:ext uri="{FF2B5EF4-FFF2-40B4-BE49-F238E27FC236}">
                <a16:creationId xmlns:a16="http://schemas.microsoft.com/office/drawing/2014/main" id="{025C851D-ED22-5133-363E-5441BC2735C8}"/>
              </a:ext>
            </a:extLst>
          </p:cNvPr>
          <p:cNvPicPr>
            <a:picLocks noChangeAspect="1"/>
          </p:cNvPicPr>
          <p:nvPr/>
        </p:nvPicPr>
        <p:blipFill>
          <a:blip r:embed="rId3"/>
          <a:stretch>
            <a:fillRect/>
          </a:stretch>
        </p:blipFill>
        <p:spPr>
          <a:xfrm>
            <a:off x="80918" y="2343243"/>
            <a:ext cx="4321149" cy="3145796"/>
          </a:xfrm>
          <a:prstGeom prst="rect">
            <a:avLst/>
          </a:prstGeom>
        </p:spPr>
      </p:pic>
      <p:grpSp>
        <p:nvGrpSpPr>
          <p:cNvPr id="4" name="组合 3">
            <a:extLst>
              <a:ext uri="{FF2B5EF4-FFF2-40B4-BE49-F238E27FC236}">
                <a16:creationId xmlns:a16="http://schemas.microsoft.com/office/drawing/2014/main" id="{56C77CBB-478E-8DFA-141E-CC9F748FF220}"/>
              </a:ext>
            </a:extLst>
          </p:cNvPr>
          <p:cNvGrpSpPr/>
          <p:nvPr/>
        </p:nvGrpSpPr>
        <p:grpSpPr>
          <a:xfrm>
            <a:off x="-12700" y="-50800"/>
            <a:ext cx="12204700" cy="1143001"/>
            <a:chOff x="-12700" y="-50800"/>
            <a:chExt cx="12204700" cy="1143001"/>
          </a:xfrm>
        </p:grpSpPr>
        <p:sp>
          <p:nvSpPr>
            <p:cNvPr id="6" name="Introduction">
              <a:extLst>
                <a:ext uri="{FF2B5EF4-FFF2-40B4-BE49-F238E27FC236}">
                  <a16:creationId xmlns:a16="http://schemas.microsoft.com/office/drawing/2014/main" id="{1E1BB2D4-4B2F-3902-94FA-55F7AA6E7F3F}"/>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ltLang="zh-CN">
                  <a:solidFill>
                    <a:schemeClr val="bg1">
                      <a:lumMod val="95000"/>
                    </a:schemeClr>
                  </a:solidFill>
                  <a:latin typeface="Calibri" panose="020F0502020204030204" pitchFamily="34" charset="0"/>
                  <a:cs typeface="Calibri" panose="020F0502020204030204" pitchFamily="34" charset="0"/>
                </a:rPr>
                <a:t>X </a:t>
              </a:r>
              <a:r>
                <a:rPr lang="en-US" err="1">
                  <a:solidFill>
                    <a:schemeClr val="bg1">
                      <a:lumMod val="95000"/>
                    </a:schemeClr>
                  </a:solidFill>
                  <a:latin typeface="Calibri" panose="020F0502020204030204" pitchFamily="34" charset="0"/>
                  <a:cs typeface="Calibri" panose="020F0502020204030204" pitchFamily="34" charset="0"/>
                </a:rPr>
                <a:t>Gridsearch</a:t>
              </a:r>
              <a:endParaRPr lang="en-US">
                <a:solidFill>
                  <a:schemeClr val="bg1">
                    <a:lumMod val="95000"/>
                  </a:schemeClr>
                </a:solidFill>
                <a:latin typeface="Calibri" panose="020F0502020204030204" pitchFamily="34" charset="0"/>
                <a:cs typeface="Calibri" panose="020F0502020204030204" pitchFamily="34" charset="0"/>
              </a:endParaRPr>
            </a:p>
          </p:txBody>
        </p:sp>
        <p:pic>
          <p:nvPicPr>
            <p:cNvPr id="8" name="Image" descr="Image">
              <a:extLst>
                <a:ext uri="{FF2B5EF4-FFF2-40B4-BE49-F238E27FC236}">
                  <a16:creationId xmlns:a16="http://schemas.microsoft.com/office/drawing/2014/main" id="{2381193B-94A6-B0A0-1E6F-437A13324F7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pic>
        <p:nvPicPr>
          <p:cNvPr id="9" name="Picture 8">
            <a:extLst>
              <a:ext uri="{FF2B5EF4-FFF2-40B4-BE49-F238E27FC236}">
                <a16:creationId xmlns:a16="http://schemas.microsoft.com/office/drawing/2014/main" id="{F5BD3AFC-5D31-5D5B-2346-4BC9BE0BAFB0}"/>
              </a:ext>
            </a:extLst>
          </p:cNvPr>
          <p:cNvPicPr>
            <a:picLocks noChangeAspect="1"/>
          </p:cNvPicPr>
          <p:nvPr/>
        </p:nvPicPr>
        <p:blipFill>
          <a:blip r:embed="rId5"/>
          <a:stretch>
            <a:fillRect/>
          </a:stretch>
        </p:blipFill>
        <p:spPr>
          <a:xfrm>
            <a:off x="8217726" y="2343243"/>
            <a:ext cx="3893356" cy="3042396"/>
          </a:xfrm>
          <a:prstGeom prst="rect">
            <a:avLst/>
          </a:prstGeom>
        </p:spPr>
      </p:pic>
    </p:spTree>
    <p:extLst>
      <p:ext uri="{BB962C8B-B14F-4D97-AF65-F5344CB8AC3E}">
        <p14:creationId xmlns:p14="http://schemas.microsoft.com/office/powerpoint/2010/main" val="1427562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5B55E9B-8BA2-8D2F-B4E7-D45ECBA2BB8B}"/>
              </a:ext>
            </a:extLst>
          </p:cNvPr>
          <p:cNvGrpSpPr/>
          <p:nvPr/>
        </p:nvGrpSpPr>
        <p:grpSpPr>
          <a:xfrm>
            <a:off x="-12700" y="-18070"/>
            <a:ext cx="12204700" cy="1143001"/>
            <a:chOff x="-12700" y="-50800"/>
            <a:chExt cx="12204700" cy="1143001"/>
          </a:xfrm>
        </p:grpSpPr>
        <p:sp>
          <p:nvSpPr>
            <p:cNvPr id="5" name="Introduction">
              <a:extLst>
                <a:ext uri="{FF2B5EF4-FFF2-40B4-BE49-F238E27FC236}">
                  <a16:creationId xmlns:a16="http://schemas.microsoft.com/office/drawing/2014/main" id="{845F9242-5E00-70C4-A36A-5D240093B4FC}"/>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Logistic Classification</a:t>
              </a:r>
            </a:p>
          </p:txBody>
        </p:sp>
        <p:pic>
          <p:nvPicPr>
            <p:cNvPr id="6" name="Image" descr="Image">
              <a:extLst>
                <a:ext uri="{FF2B5EF4-FFF2-40B4-BE49-F238E27FC236}">
                  <a16:creationId xmlns:a16="http://schemas.microsoft.com/office/drawing/2014/main" id="{C7D9CF74-835D-99D2-2FDC-4B47AC33F93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pic>
        <p:nvPicPr>
          <p:cNvPr id="8" name="Picture 7">
            <a:extLst>
              <a:ext uri="{FF2B5EF4-FFF2-40B4-BE49-F238E27FC236}">
                <a16:creationId xmlns:a16="http://schemas.microsoft.com/office/drawing/2014/main" id="{896152EA-0CCA-1EB1-4EFE-219B44D9CF75}"/>
              </a:ext>
            </a:extLst>
          </p:cNvPr>
          <p:cNvPicPr>
            <a:picLocks noChangeAspect="1"/>
          </p:cNvPicPr>
          <p:nvPr/>
        </p:nvPicPr>
        <p:blipFill>
          <a:blip r:embed="rId4"/>
          <a:stretch>
            <a:fillRect/>
          </a:stretch>
        </p:blipFill>
        <p:spPr>
          <a:xfrm>
            <a:off x="280138" y="1270288"/>
            <a:ext cx="10012022" cy="2102447"/>
          </a:xfrm>
          <a:prstGeom prst="rect">
            <a:avLst/>
          </a:prstGeom>
        </p:spPr>
      </p:pic>
      <p:pic>
        <p:nvPicPr>
          <p:cNvPr id="18" name="Picture 17">
            <a:extLst>
              <a:ext uri="{FF2B5EF4-FFF2-40B4-BE49-F238E27FC236}">
                <a16:creationId xmlns:a16="http://schemas.microsoft.com/office/drawing/2014/main" id="{4F4037F3-F47B-52A2-9B18-96BB9E68D8B1}"/>
              </a:ext>
            </a:extLst>
          </p:cNvPr>
          <p:cNvPicPr>
            <a:picLocks noChangeAspect="1"/>
          </p:cNvPicPr>
          <p:nvPr/>
        </p:nvPicPr>
        <p:blipFill>
          <a:blip r:embed="rId5"/>
          <a:stretch>
            <a:fillRect/>
          </a:stretch>
        </p:blipFill>
        <p:spPr>
          <a:xfrm>
            <a:off x="280138" y="3693087"/>
            <a:ext cx="6266712" cy="2862337"/>
          </a:xfrm>
          <a:prstGeom prst="rect">
            <a:avLst/>
          </a:prstGeom>
        </p:spPr>
      </p:pic>
    </p:spTree>
    <p:extLst>
      <p:ext uri="{BB962C8B-B14F-4D97-AF65-F5344CB8AC3E}">
        <p14:creationId xmlns:p14="http://schemas.microsoft.com/office/powerpoint/2010/main" val="72678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A4222E-B178-BF5D-C898-86B343C0F52A}"/>
              </a:ext>
            </a:extLst>
          </p:cNvPr>
          <p:cNvPicPr>
            <a:picLocks noChangeAspect="1"/>
          </p:cNvPicPr>
          <p:nvPr/>
        </p:nvPicPr>
        <p:blipFill>
          <a:blip r:embed="rId2"/>
          <a:stretch>
            <a:fillRect/>
          </a:stretch>
        </p:blipFill>
        <p:spPr>
          <a:xfrm>
            <a:off x="0" y="3104031"/>
            <a:ext cx="12192000" cy="3166425"/>
          </a:xfrm>
          <a:prstGeom prst="rect">
            <a:avLst/>
          </a:prstGeom>
        </p:spPr>
      </p:pic>
      <p:sp>
        <p:nvSpPr>
          <p:cNvPr id="8" name="Vertical Text Placeholder 2">
            <a:extLst>
              <a:ext uri="{FF2B5EF4-FFF2-40B4-BE49-F238E27FC236}">
                <a16:creationId xmlns:a16="http://schemas.microsoft.com/office/drawing/2014/main" id="{5A38109D-D29F-23AB-0F15-C0882E416C4A}"/>
              </a:ext>
            </a:extLst>
          </p:cNvPr>
          <p:cNvSpPr>
            <a:spLocks noGrp="1"/>
          </p:cNvSpPr>
          <p:nvPr>
            <p:ph type="body" orient="vert" idx="1"/>
          </p:nvPr>
        </p:nvSpPr>
        <p:spPr>
          <a:xfrm>
            <a:off x="838200" y="1447006"/>
            <a:ext cx="10515600" cy="4351338"/>
          </a:xfrm>
        </p:spPr>
        <p:txBody>
          <a:bodyPr vert="horz"/>
          <a:lstStyle/>
          <a:p>
            <a:r>
              <a:rPr lang="en-US" altLang="zh-CN"/>
              <a:t>The kernel affects the result most.</a:t>
            </a:r>
          </a:p>
          <a:p>
            <a:r>
              <a:rPr lang="en-US" altLang="zh-CN"/>
              <a:t>Doing much</a:t>
            </a:r>
            <a:r>
              <a:rPr lang="zh-CN" altLang="en-US"/>
              <a:t> </a:t>
            </a:r>
            <a:r>
              <a:rPr lang="en-US" altLang="zh-CN"/>
              <a:t>better in </a:t>
            </a:r>
            <a:r>
              <a:rPr lang="en-US" altLang="zh-CN">
                <a:latin typeface="Consolas" panose="020B0609020204030204" pitchFamily="49" charset="0"/>
              </a:rPr>
              <a:t>linear, poly </a:t>
            </a:r>
            <a:r>
              <a:rPr lang="en-US" altLang="zh-CN"/>
              <a:t>than </a:t>
            </a:r>
            <a:r>
              <a:rPr lang="en-US" altLang="zh-CN" err="1">
                <a:latin typeface="Consolas" panose="020B0609020204030204" pitchFamily="49" charset="0"/>
              </a:rPr>
              <a:t>sigmod</a:t>
            </a:r>
            <a:r>
              <a:rPr lang="en-US" altLang="zh-CN">
                <a:latin typeface="Consolas" panose="020B0609020204030204" pitchFamily="49" charset="0"/>
              </a:rPr>
              <a:t>, </a:t>
            </a:r>
            <a:r>
              <a:rPr lang="en-US" altLang="zh-CN" err="1">
                <a:latin typeface="Consolas" panose="020B0609020204030204" pitchFamily="49" charset="0"/>
              </a:rPr>
              <a:t>rbf</a:t>
            </a:r>
            <a:r>
              <a:rPr lang="en-US" altLang="zh-CN"/>
              <a:t>.</a:t>
            </a:r>
          </a:p>
          <a:p>
            <a:r>
              <a:rPr lang="en-US" altLang="zh-CN"/>
              <a:t>Why:  </a:t>
            </a:r>
            <a:r>
              <a:rPr lang="en-US" altLang="zh-CN" sz="2000"/>
              <a:t>big dataset,   lumped(concentrated) data value,   large numbers of features</a:t>
            </a:r>
            <a:endParaRPr lang="zh-CN" altLang="en-US"/>
          </a:p>
        </p:txBody>
      </p:sp>
      <p:grpSp>
        <p:nvGrpSpPr>
          <p:cNvPr id="5" name="组合 4">
            <a:extLst>
              <a:ext uri="{FF2B5EF4-FFF2-40B4-BE49-F238E27FC236}">
                <a16:creationId xmlns:a16="http://schemas.microsoft.com/office/drawing/2014/main" id="{2A3EFDB7-2D07-8FCB-A6A3-466310A2D36D}"/>
              </a:ext>
            </a:extLst>
          </p:cNvPr>
          <p:cNvGrpSpPr/>
          <p:nvPr/>
        </p:nvGrpSpPr>
        <p:grpSpPr>
          <a:xfrm>
            <a:off x="0" y="0"/>
            <a:ext cx="12204700" cy="1143001"/>
            <a:chOff x="-12700" y="-50800"/>
            <a:chExt cx="12204700" cy="1143001"/>
          </a:xfrm>
        </p:grpSpPr>
        <p:sp>
          <p:nvSpPr>
            <p:cNvPr id="7" name="Introduction">
              <a:extLst>
                <a:ext uri="{FF2B5EF4-FFF2-40B4-BE49-F238E27FC236}">
                  <a16:creationId xmlns:a16="http://schemas.microsoft.com/office/drawing/2014/main" id="{E3176FC1-86E1-458A-8E71-6C2AABC4C25C}"/>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SVM ( kernel = ‘linear’ )</a:t>
              </a:r>
            </a:p>
          </p:txBody>
        </p:sp>
        <p:pic>
          <p:nvPicPr>
            <p:cNvPr id="9" name="Image" descr="Image">
              <a:extLst>
                <a:ext uri="{FF2B5EF4-FFF2-40B4-BE49-F238E27FC236}">
                  <a16:creationId xmlns:a16="http://schemas.microsoft.com/office/drawing/2014/main" id="{93D0A703-4503-112F-FCD3-6DF0F87003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2114207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F10B64-C3FC-EDDE-3D9D-752AA353ED4B}"/>
              </a:ext>
            </a:extLst>
          </p:cNvPr>
          <p:cNvPicPr>
            <a:picLocks noChangeAspect="1"/>
          </p:cNvPicPr>
          <p:nvPr/>
        </p:nvPicPr>
        <p:blipFill>
          <a:blip r:embed="rId2"/>
          <a:stretch>
            <a:fillRect/>
          </a:stretch>
        </p:blipFill>
        <p:spPr>
          <a:xfrm>
            <a:off x="-67113" y="3202892"/>
            <a:ext cx="12326225" cy="3165540"/>
          </a:xfrm>
          <a:prstGeom prst="rect">
            <a:avLst/>
          </a:prstGeom>
        </p:spPr>
      </p:pic>
      <p:sp>
        <p:nvSpPr>
          <p:cNvPr id="3" name="Content Placeholder 2">
            <a:extLst>
              <a:ext uri="{FF2B5EF4-FFF2-40B4-BE49-F238E27FC236}">
                <a16:creationId xmlns:a16="http://schemas.microsoft.com/office/drawing/2014/main" id="{BE94357A-C278-5BCF-CA82-0A3AA5D3E657}"/>
              </a:ext>
            </a:extLst>
          </p:cNvPr>
          <p:cNvSpPr>
            <a:spLocks noGrp="1"/>
          </p:cNvSpPr>
          <p:nvPr>
            <p:ph idx="1"/>
          </p:nvPr>
        </p:nvSpPr>
        <p:spPr>
          <a:xfrm>
            <a:off x="628650" y="1090896"/>
            <a:ext cx="10515600" cy="4351338"/>
          </a:xfrm>
        </p:spPr>
        <p:txBody>
          <a:bodyPr/>
          <a:lstStyle/>
          <a:p>
            <a:r>
              <a:rPr lang="en-US" altLang="zh-CN"/>
              <a:t>Manually adjust the optimal parameter</a:t>
            </a:r>
          </a:p>
          <a:p>
            <a:r>
              <a:rPr lang="en-US" altLang="zh-CN"/>
              <a:t>Findings: </a:t>
            </a:r>
          </a:p>
          <a:p>
            <a:pPr marL="0" indent="0">
              <a:buNone/>
            </a:pPr>
            <a:r>
              <a:rPr lang="en-US" altLang="zh-CN"/>
              <a:t>	1. Similar results between certain positions</a:t>
            </a:r>
          </a:p>
          <a:p>
            <a:pPr marL="0" indent="0">
              <a:buNone/>
            </a:pPr>
            <a:r>
              <a:rPr lang="en-US" altLang="zh-CN"/>
              <a:t>	2. f1-score for 0 is positively related to the ratio of 1s/total</a:t>
            </a:r>
          </a:p>
          <a:p>
            <a:endParaRPr lang="en-US" altLang="zh-CN"/>
          </a:p>
          <a:p>
            <a:pPr lvl="1"/>
            <a:endParaRPr lang="zh-CN" altLang="en-US"/>
          </a:p>
        </p:txBody>
      </p:sp>
      <p:pic>
        <p:nvPicPr>
          <p:cNvPr id="7" name="Picture 6">
            <a:extLst>
              <a:ext uri="{FF2B5EF4-FFF2-40B4-BE49-F238E27FC236}">
                <a16:creationId xmlns:a16="http://schemas.microsoft.com/office/drawing/2014/main" id="{682013CC-89E0-45C9-50FB-C5E4919B2411}"/>
              </a:ext>
            </a:extLst>
          </p:cNvPr>
          <p:cNvPicPr>
            <a:picLocks noChangeAspect="1"/>
          </p:cNvPicPr>
          <p:nvPr/>
        </p:nvPicPr>
        <p:blipFill>
          <a:blip r:embed="rId3"/>
          <a:stretch>
            <a:fillRect/>
          </a:stretch>
        </p:blipFill>
        <p:spPr>
          <a:xfrm>
            <a:off x="10810825" y="1787466"/>
            <a:ext cx="1304351" cy="1562637"/>
          </a:xfrm>
          <a:prstGeom prst="rect">
            <a:avLst/>
          </a:prstGeom>
        </p:spPr>
      </p:pic>
      <p:sp>
        <p:nvSpPr>
          <p:cNvPr id="11" name="Flowchart: Process 10">
            <a:extLst>
              <a:ext uri="{FF2B5EF4-FFF2-40B4-BE49-F238E27FC236}">
                <a16:creationId xmlns:a16="http://schemas.microsoft.com/office/drawing/2014/main" id="{FB31F1BA-B3E8-2163-46F0-91905E7215FB}"/>
              </a:ext>
            </a:extLst>
          </p:cNvPr>
          <p:cNvSpPr/>
          <p:nvPr/>
        </p:nvSpPr>
        <p:spPr>
          <a:xfrm>
            <a:off x="4350544" y="3877340"/>
            <a:ext cx="1535906" cy="2269435"/>
          </a:xfrm>
          <a:prstGeom prst="flowChart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lowchart: Process 11">
            <a:extLst>
              <a:ext uri="{FF2B5EF4-FFF2-40B4-BE49-F238E27FC236}">
                <a16:creationId xmlns:a16="http://schemas.microsoft.com/office/drawing/2014/main" id="{DADDC67C-E891-B831-D6AB-9139DD217635}"/>
              </a:ext>
            </a:extLst>
          </p:cNvPr>
          <p:cNvSpPr/>
          <p:nvPr/>
        </p:nvSpPr>
        <p:spPr>
          <a:xfrm>
            <a:off x="5886450" y="3877340"/>
            <a:ext cx="1535906" cy="2269434"/>
          </a:xfrm>
          <a:prstGeom prst="flowChart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lowchart: Process 12">
            <a:extLst>
              <a:ext uri="{FF2B5EF4-FFF2-40B4-BE49-F238E27FC236}">
                <a16:creationId xmlns:a16="http://schemas.microsoft.com/office/drawing/2014/main" id="{CE689446-C884-47ED-E1FF-4B56554D7608}"/>
              </a:ext>
            </a:extLst>
          </p:cNvPr>
          <p:cNvSpPr/>
          <p:nvPr/>
        </p:nvSpPr>
        <p:spPr>
          <a:xfrm>
            <a:off x="10515600" y="3869370"/>
            <a:ext cx="1599576" cy="2159956"/>
          </a:xfrm>
          <a:prstGeom prst="flowChartProcess">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25B55E9B-8BA2-8D2F-B4E7-D45ECBA2BB8B}"/>
              </a:ext>
            </a:extLst>
          </p:cNvPr>
          <p:cNvGrpSpPr/>
          <p:nvPr/>
        </p:nvGrpSpPr>
        <p:grpSpPr>
          <a:xfrm>
            <a:off x="-12700" y="-18070"/>
            <a:ext cx="12204700" cy="1143001"/>
            <a:chOff x="-12700" y="-50800"/>
            <a:chExt cx="12204700" cy="1143001"/>
          </a:xfrm>
        </p:grpSpPr>
        <p:sp>
          <p:nvSpPr>
            <p:cNvPr id="5" name="Introduction">
              <a:extLst>
                <a:ext uri="{FF2B5EF4-FFF2-40B4-BE49-F238E27FC236}">
                  <a16:creationId xmlns:a16="http://schemas.microsoft.com/office/drawing/2014/main" id="{845F9242-5E00-70C4-A36A-5D240093B4FC}"/>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Logistic Classification</a:t>
              </a:r>
            </a:p>
          </p:txBody>
        </p:sp>
        <p:pic>
          <p:nvPicPr>
            <p:cNvPr id="6" name="Image" descr="Image">
              <a:extLst>
                <a:ext uri="{FF2B5EF4-FFF2-40B4-BE49-F238E27FC236}">
                  <a16:creationId xmlns:a16="http://schemas.microsoft.com/office/drawing/2014/main" id="{C7D9CF74-835D-99D2-2FDC-4B47AC33F93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5210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7A6D-99A4-5900-E4E8-4570323991A3}"/>
              </a:ext>
            </a:extLst>
          </p:cNvPr>
          <p:cNvSpPr>
            <a:spLocks noGrp="1"/>
          </p:cNvSpPr>
          <p:nvPr>
            <p:ph type="ctrTitle"/>
          </p:nvPr>
        </p:nvSpPr>
        <p:spPr/>
        <p:txBody>
          <a:bodyPr/>
          <a:lstStyle/>
          <a:p>
            <a:endParaRPr lang="zh-CN" altLang="en-US"/>
          </a:p>
        </p:txBody>
      </p:sp>
      <p:pic>
        <p:nvPicPr>
          <p:cNvPr id="5" name="Picture 4">
            <a:extLst>
              <a:ext uri="{FF2B5EF4-FFF2-40B4-BE49-F238E27FC236}">
                <a16:creationId xmlns:a16="http://schemas.microsoft.com/office/drawing/2014/main" id="{BD0E715D-21EE-2CF0-EEF8-C70991EBFC7B}"/>
              </a:ext>
            </a:extLst>
          </p:cNvPr>
          <p:cNvPicPr>
            <a:picLocks noChangeAspect="1"/>
          </p:cNvPicPr>
          <p:nvPr/>
        </p:nvPicPr>
        <p:blipFill>
          <a:blip r:embed="rId3"/>
          <a:stretch>
            <a:fillRect/>
          </a:stretch>
        </p:blipFill>
        <p:spPr>
          <a:xfrm>
            <a:off x="-4762" y="1116658"/>
            <a:ext cx="12187238" cy="2881610"/>
          </a:xfrm>
          <a:prstGeom prst="rect">
            <a:avLst/>
          </a:prstGeom>
        </p:spPr>
      </p:pic>
      <p:pic>
        <p:nvPicPr>
          <p:cNvPr id="7" name="Picture 6">
            <a:extLst>
              <a:ext uri="{FF2B5EF4-FFF2-40B4-BE49-F238E27FC236}">
                <a16:creationId xmlns:a16="http://schemas.microsoft.com/office/drawing/2014/main" id="{F425ECD5-B616-0603-B526-C06EC8FD5D0C}"/>
              </a:ext>
            </a:extLst>
          </p:cNvPr>
          <p:cNvPicPr>
            <a:picLocks noChangeAspect="1"/>
          </p:cNvPicPr>
          <p:nvPr/>
        </p:nvPicPr>
        <p:blipFill>
          <a:blip r:embed="rId4"/>
          <a:stretch>
            <a:fillRect/>
          </a:stretch>
        </p:blipFill>
        <p:spPr>
          <a:xfrm>
            <a:off x="71438" y="3626860"/>
            <a:ext cx="12192000" cy="3166425"/>
          </a:xfrm>
          <a:prstGeom prst="rect">
            <a:avLst/>
          </a:prstGeom>
        </p:spPr>
      </p:pic>
      <p:sp>
        <p:nvSpPr>
          <p:cNvPr id="8" name="Title 1">
            <a:extLst>
              <a:ext uri="{FF2B5EF4-FFF2-40B4-BE49-F238E27FC236}">
                <a16:creationId xmlns:a16="http://schemas.microsoft.com/office/drawing/2014/main" id="{AF7EF1C4-BB15-F76E-E10D-4C024C0573E8}"/>
              </a:ext>
            </a:extLst>
          </p:cNvPr>
          <p:cNvSpPr txBox="1">
            <a:spLocks/>
          </p:cNvSpPr>
          <p:nvPr/>
        </p:nvSpPr>
        <p:spPr>
          <a:xfrm>
            <a:off x="4460082" y="158743"/>
            <a:ext cx="9220200" cy="86360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a:p>
        </p:txBody>
      </p:sp>
      <p:sp>
        <p:nvSpPr>
          <p:cNvPr id="9" name="Content Placeholder 2">
            <a:extLst>
              <a:ext uri="{FF2B5EF4-FFF2-40B4-BE49-F238E27FC236}">
                <a16:creationId xmlns:a16="http://schemas.microsoft.com/office/drawing/2014/main" id="{8D600489-402E-5538-192B-24A362C3FF4A}"/>
              </a:ext>
            </a:extLst>
          </p:cNvPr>
          <p:cNvSpPr txBox="1">
            <a:spLocks/>
          </p:cNvSpPr>
          <p:nvPr/>
        </p:nvSpPr>
        <p:spPr>
          <a:xfrm>
            <a:off x="2538414" y="1631304"/>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gn="l">
              <a:buFont typeface="Arial" panose="020B0604020202020204" pitchFamily="34" charset="0"/>
              <a:buAutoNum type="arabicPeriod"/>
            </a:pPr>
            <a:r>
              <a:rPr lang="en-US" altLang="zh-CN"/>
              <a:t>Similarity between positions</a:t>
            </a:r>
          </a:p>
          <a:p>
            <a:pPr marL="514350" indent="-514350" algn="l">
              <a:buFont typeface="Arial" panose="020B0604020202020204" pitchFamily="34" charset="0"/>
              <a:buAutoNum type="arabicPeriod"/>
            </a:pPr>
            <a:r>
              <a:rPr lang="en-US" altLang="zh-CN"/>
              <a:t>Unbalanced data</a:t>
            </a:r>
            <a:endParaRPr lang="zh-CN" altLang="en-US"/>
          </a:p>
        </p:txBody>
      </p:sp>
      <p:grpSp>
        <p:nvGrpSpPr>
          <p:cNvPr id="3" name="组合 2">
            <a:extLst>
              <a:ext uri="{FF2B5EF4-FFF2-40B4-BE49-F238E27FC236}">
                <a16:creationId xmlns:a16="http://schemas.microsoft.com/office/drawing/2014/main" id="{3D617F85-5402-0976-8AC3-F68B77B5C758}"/>
              </a:ext>
            </a:extLst>
          </p:cNvPr>
          <p:cNvGrpSpPr/>
          <p:nvPr/>
        </p:nvGrpSpPr>
        <p:grpSpPr>
          <a:xfrm>
            <a:off x="0" y="-70648"/>
            <a:ext cx="12204700" cy="1143001"/>
            <a:chOff x="-12700" y="-50800"/>
            <a:chExt cx="12204700" cy="1143001"/>
          </a:xfrm>
        </p:grpSpPr>
        <p:sp>
          <p:nvSpPr>
            <p:cNvPr id="4" name="Introduction">
              <a:extLst>
                <a:ext uri="{FF2B5EF4-FFF2-40B4-BE49-F238E27FC236}">
                  <a16:creationId xmlns:a16="http://schemas.microsoft.com/office/drawing/2014/main" id="{347C0F5A-EE63-73FE-1573-6B5A762F643A}"/>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Two assumptions</a:t>
              </a:r>
            </a:p>
          </p:txBody>
        </p:sp>
        <p:pic>
          <p:nvPicPr>
            <p:cNvPr id="6" name="Image" descr="Image">
              <a:extLst>
                <a:ext uri="{FF2B5EF4-FFF2-40B4-BE49-F238E27FC236}">
                  <a16:creationId xmlns:a16="http://schemas.microsoft.com/office/drawing/2014/main" id="{92D6BD8C-1250-3DC9-1806-46798F713DA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238154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9DBB25-5A97-35FA-5A77-941CF0477428}"/>
              </a:ext>
            </a:extLst>
          </p:cNvPr>
          <p:cNvPicPr>
            <a:picLocks noChangeAspect="1"/>
          </p:cNvPicPr>
          <p:nvPr/>
        </p:nvPicPr>
        <p:blipFill rotWithShape="1">
          <a:blip r:embed="rId3"/>
          <a:srcRect t="12352" b="7255"/>
          <a:stretch/>
        </p:blipFill>
        <p:spPr>
          <a:xfrm>
            <a:off x="3485776" y="3691857"/>
            <a:ext cx="8706224" cy="302078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D278EFD-1AA5-5276-DA90-0B21CDF2D4D2}"/>
                  </a:ext>
                </a:extLst>
              </p14:cNvPr>
              <p14:cNvContentPartPr/>
              <p14:nvPr/>
            </p14:nvContentPartPr>
            <p14:xfrm>
              <a:off x="-1077713" y="3045153"/>
              <a:ext cx="46440" cy="564480"/>
            </p14:xfrm>
          </p:contentPart>
        </mc:Choice>
        <mc:Fallback>
          <p:pic>
            <p:nvPicPr>
              <p:cNvPr id="4" name="Ink 3">
                <a:extLst>
                  <a:ext uri="{FF2B5EF4-FFF2-40B4-BE49-F238E27FC236}">
                    <a16:creationId xmlns:a16="http://schemas.microsoft.com/office/drawing/2014/main" id="{7D278EFD-1AA5-5276-DA90-0B21CDF2D4D2}"/>
                  </a:ext>
                </a:extLst>
              </p:cNvPr>
              <p:cNvPicPr/>
              <p:nvPr/>
            </p:nvPicPr>
            <p:blipFill>
              <a:blip r:embed="rId5"/>
              <a:stretch>
                <a:fillRect/>
              </a:stretch>
            </p:blipFill>
            <p:spPr>
              <a:xfrm>
                <a:off x="-1086783" y="3036153"/>
                <a:ext cx="64218" cy="582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E70539CB-A999-30CE-A848-9A8AE86CBF4D}"/>
                  </a:ext>
                </a:extLst>
              </p14:cNvPr>
              <p14:cNvContentPartPr/>
              <p14:nvPr/>
            </p14:nvContentPartPr>
            <p14:xfrm>
              <a:off x="-722393" y="3382113"/>
              <a:ext cx="211320" cy="209880"/>
            </p14:xfrm>
          </p:contentPart>
        </mc:Choice>
        <mc:Fallback>
          <p:pic>
            <p:nvPicPr>
              <p:cNvPr id="6" name="Ink 5">
                <a:extLst>
                  <a:ext uri="{FF2B5EF4-FFF2-40B4-BE49-F238E27FC236}">
                    <a16:creationId xmlns:a16="http://schemas.microsoft.com/office/drawing/2014/main" id="{E70539CB-A999-30CE-A848-9A8AE86CBF4D}"/>
                  </a:ext>
                </a:extLst>
              </p:cNvPr>
              <p:cNvPicPr/>
              <p:nvPr/>
            </p:nvPicPr>
            <p:blipFill>
              <a:blip r:embed="rId7"/>
              <a:stretch>
                <a:fillRect/>
              </a:stretch>
            </p:blipFill>
            <p:spPr>
              <a:xfrm>
                <a:off x="-731408" y="3373113"/>
                <a:ext cx="22899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7EFB3605-5911-38C1-D44B-E89BC2ED0569}"/>
                  </a:ext>
                </a:extLst>
              </p14:cNvPr>
              <p14:cNvContentPartPr/>
              <p14:nvPr/>
            </p14:nvContentPartPr>
            <p14:xfrm>
              <a:off x="-482633" y="3354033"/>
              <a:ext cx="76680" cy="117360"/>
            </p14:xfrm>
          </p:contentPart>
        </mc:Choice>
        <mc:Fallback>
          <p:pic>
            <p:nvPicPr>
              <p:cNvPr id="8" name="Ink 7">
                <a:extLst>
                  <a:ext uri="{FF2B5EF4-FFF2-40B4-BE49-F238E27FC236}">
                    <a16:creationId xmlns:a16="http://schemas.microsoft.com/office/drawing/2014/main" id="{7EFB3605-5911-38C1-D44B-E89BC2ED0569}"/>
                  </a:ext>
                </a:extLst>
              </p:cNvPr>
              <p:cNvPicPr/>
              <p:nvPr/>
            </p:nvPicPr>
            <p:blipFill>
              <a:blip r:embed="rId9"/>
              <a:stretch>
                <a:fillRect/>
              </a:stretch>
            </p:blipFill>
            <p:spPr>
              <a:xfrm>
                <a:off x="-491633" y="3345033"/>
                <a:ext cx="94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973C9D8D-0E30-B9FE-0F7C-7F6B47B76182}"/>
                  </a:ext>
                </a:extLst>
              </p14:cNvPr>
              <p14:cNvContentPartPr/>
              <p14:nvPr/>
            </p14:nvContentPartPr>
            <p14:xfrm>
              <a:off x="-331793" y="3373113"/>
              <a:ext cx="16920" cy="68760"/>
            </p14:xfrm>
          </p:contentPart>
        </mc:Choice>
        <mc:Fallback>
          <p:pic>
            <p:nvPicPr>
              <p:cNvPr id="9" name="Ink 8">
                <a:extLst>
                  <a:ext uri="{FF2B5EF4-FFF2-40B4-BE49-F238E27FC236}">
                    <a16:creationId xmlns:a16="http://schemas.microsoft.com/office/drawing/2014/main" id="{973C9D8D-0E30-B9FE-0F7C-7F6B47B76182}"/>
                  </a:ext>
                </a:extLst>
              </p:cNvPr>
              <p:cNvPicPr/>
              <p:nvPr/>
            </p:nvPicPr>
            <p:blipFill>
              <a:blip r:embed="rId11"/>
              <a:stretch>
                <a:fillRect/>
              </a:stretch>
            </p:blipFill>
            <p:spPr>
              <a:xfrm>
                <a:off x="-340793" y="3364113"/>
                <a:ext cx="345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B5D6590E-0180-2AE6-A31D-612A6F53A1EA}"/>
                  </a:ext>
                </a:extLst>
              </p14:cNvPr>
              <p14:cNvContentPartPr/>
              <p14:nvPr/>
            </p14:nvContentPartPr>
            <p14:xfrm>
              <a:off x="-385073" y="3181593"/>
              <a:ext cx="51480" cy="15480"/>
            </p14:xfrm>
          </p:contentPart>
        </mc:Choice>
        <mc:Fallback>
          <p:pic>
            <p:nvPicPr>
              <p:cNvPr id="10" name="Ink 9">
                <a:extLst>
                  <a:ext uri="{FF2B5EF4-FFF2-40B4-BE49-F238E27FC236}">
                    <a16:creationId xmlns:a16="http://schemas.microsoft.com/office/drawing/2014/main" id="{B5D6590E-0180-2AE6-A31D-612A6F53A1EA}"/>
                  </a:ext>
                </a:extLst>
              </p:cNvPr>
              <p:cNvPicPr/>
              <p:nvPr/>
            </p:nvPicPr>
            <p:blipFill>
              <a:blip r:embed="rId13"/>
              <a:stretch>
                <a:fillRect/>
              </a:stretch>
            </p:blipFill>
            <p:spPr>
              <a:xfrm>
                <a:off x="-394073" y="3172593"/>
                <a:ext cx="691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48E59B3D-39BD-75BD-6314-E71898AEF79F}"/>
                  </a:ext>
                </a:extLst>
              </p14:cNvPr>
              <p14:cNvContentPartPr/>
              <p14:nvPr/>
            </p14:nvContentPartPr>
            <p14:xfrm>
              <a:off x="-278513" y="3275553"/>
              <a:ext cx="182520" cy="135720"/>
            </p14:xfrm>
          </p:contentPart>
        </mc:Choice>
        <mc:Fallback>
          <p:pic>
            <p:nvPicPr>
              <p:cNvPr id="11" name="Ink 10">
                <a:extLst>
                  <a:ext uri="{FF2B5EF4-FFF2-40B4-BE49-F238E27FC236}">
                    <a16:creationId xmlns:a16="http://schemas.microsoft.com/office/drawing/2014/main" id="{48E59B3D-39BD-75BD-6314-E71898AEF79F}"/>
                  </a:ext>
                </a:extLst>
              </p:cNvPr>
              <p:cNvPicPr/>
              <p:nvPr/>
            </p:nvPicPr>
            <p:blipFill>
              <a:blip r:embed="rId15"/>
              <a:stretch>
                <a:fillRect/>
              </a:stretch>
            </p:blipFill>
            <p:spPr>
              <a:xfrm>
                <a:off x="-287513" y="3266553"/>
                <a:ext cx="200160" cy="153360"/>
              </a:xfrm>
              <a:prstGeom prst="rect">
                <a:avLst/>
              </a:prstGeom>
            </p:spPr>
          </p:pic>
        </mc:Fallback>
      </mc:AlternateContent>
      <p:grpSp>
        <p:nvGrpSpPr>
          <p:cNvPr id="5" name="组合 4">
            <a:extLst>
              <a:ext uri="{FF2B5EF4-FFF2-40B4-BE49-F238E27FC236}">
                <a16:creationId xmlns:a16="http://schemas.microsoft.com/office/drawing/2014/main" id="{A2D90C0F-3E77-9346-C387-F955CBE9D88C}"/>
              </a:ext>
            </a:extLst>
          </p:cNvPr>
          <p:cNvGrpSpPr/>
          <p:nvPr/>
        </p:nvGrpSpPr>
        <p:grpSpPr>
          <a:xfrm>
            <a:off x="0" y="0"/>
            <a:ext cx="12204700" cy="1143001"/>
            <a:chOff x="-12700" y="-50800"/>
            <a:chExt cx="12204700" cy="1143001"/>
          </a:xfrm>
        </p:grpSpPr>
        <p:sp>
          <p:nvSpPr>
            <p:cNvPr id="12" name="Introduction">
              <a:extLst>
                <a:ext uri="{FF2B5EF4-FFF2-40B4-BE49-F238E27FC236}">
                  <a16:creationId xmlns:a16="http://schemas.microsoft.com/office/drawing/2014/main" id="{6A9873ED-8CB8-34CD-954C-486CF44448BB}"/>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Positions – Popular combinations</a:t>
              </a:r>
            </a:p>
          </p:txBody>
        </p:sp>
        <p:pic>
          <p:nvPicPr>
            <p:cNvPr id="13" name="Image" descr="Image">
              <a:extLst>
                <a:ext uri="{FF2B5EF4-FFF2-40B4-BE49-F238E27FC236}">
                  <a16:creationId xmlns:a16="http://schemas.microsoft.com/office/drawing/2014/main" id="{F18DA1A9-FC2B-AAF9-4419-36D99EE595C0}"/>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
        <p:nvSpPr>
          <p:cNvPr id="3" name="Content Placeholder 2">
            <a:extLst>
              <a:ext uri="{FF2B5EF4-FFF2-40B4-BE49-F238E27FC236}">
                <a16:creationId xmlns:a16="http://schemas.microsoft.com/office/drawing/2014/main" id="{747E9434-8F13-D4A8-D24C-D0932D1022FB}"/>
              </a:ext>
            </a:extLst>
          </p:cNvPr>
          <p:cNvSpPr>
            <a:spLocks noGrp="1"/>
          </p:cNvSpPr>
          <p:nvPr>
            <p:ph idx="1"/>
          </p:nvPr>
        </p:nvSpPr>
        <p:spPr>
          <a:xfrm>
            <a:off x="437887" y="1517125"/>
            <a:ext cx="9999342" cy="2177421"/>
          </a:xfrm>
        </p:spPr>
        <p:txBody>
          <a:bodyPr vert="horz" lIns="91440" tIns="45720" rIns="91440" bIns="45720" rtlCol="0" anchor="t">
            <a:normAutofit/>
          </a:bodyPr>
          <a:lstStyle/>
          <a:p>
            <a:r>
              <a:rPr lang="zh-CN" altLang="en-US" sz="3200">
                <a:ea typeface="等线"/>
                <a:cs typeface="Calibri"/>
              </a:rPr>
              <a:t>The result shows the similarity of different positions.</a:t>
            </a:r>
            <a:endParaRPr lang="en-US" altLang="zh-CN" sz="3200"/>
          </a:p>
          <a:p>
            <a:r>
              <a:rPr lang="en-US" altLang="zh-CN" sz="3200">
                <a:ea typeface="+mn-lt"/>
                <a:cs typeface="+mn-lt"/>
              </a:rPr>
              <a:t>The</a:t>
            </a:r>
            <a:r>
              <a:rPr lang="zh-CN" altLang="en-US" sz="3200">
                <a:ea typeface="+mn-lt"/>
                <a:cs typeface="+mn-lt"/>
              </a:rPr>
              <a:t> </a:t>
            </a:r>
            <a:r>
              <a:rPr lang="en-US" altLang="zh-CN" sz="3200">
                <a:ea typeface="+mn-lt"/>
                <a:cs typeface="+mn-lt"/>
              </a:rPr>
              <a:t>higher</a:t>
            </a:r>
            <a:r>
              <a:rPr lang="zh-CN" altLang="en-US" sz="3200">
                <a:ea typeface="+mn-lt"/>
                <a:cs typeface="+mn-lt"/>
              </a:rPr>
              <a:t> </a:t>
            </a:r>
            <a:r>
              <a:rPr lang="en-US" altLang="zh-CN" sz="3200">
                <a:ea typeface="+mn-lt"/>
                <a:cs typeface="+mn-lt"/>
              </a:rPr>
              <a:t>grades,</a:t>
            </a:r>
            <a:r>
              <a:rPr lang="zh-CN" altLang="en-US" sz="3200">
                <a:ea typeface="+mn-lt"/>
                <a:cs typeface="+mn-lt"/>
              </a:rPr>
              <a:t> </a:t>
            </a:r>
            <a:r>
              <a:rPr lang="en-US" altLang="zh-CN" sz="3200">
                <a:ea typeface="+mn-lt"/>
                <a:cs typeface="+mn-lt"/>
              </a:rPr>
              <a:t>the</a:t>
            </a:r>
            <a:r>
              <a:rPr lang="zh-CN" altLang="en-US" sz="3200">
                <a:ea typeface="+mn-lt"/>
                <a:cs typeface="+mn-lt"/>
              </a:rPr>
              <a:t> </a:t>
            </a:r>
            <a:r>
              <a:rPr lang="en-US" altLang="zh-CN" sz="3200">
                <a:ea typeface="+mn-lt"/>
                <a:cs typeface="+mn-lt"/>
              </a:rPr>
              <a:t>more</a:t>
            </a:r>
            <a:r>
              <a:rPr lang="zh-CN" altLang="en-US" sz="3200">
                <a:ea typeface="+mn-lt"/>
                <a:cs typeface="+mn-lt"/>
              </a:rPr>
              <a:t> </a:t>
            </a:r>
            <a:r>
              <a:rPr lang="en-US" altLang="zh-CN" sz="3200">
                <a:ea typeface="+mn-lt"/>
                <a:cs typeface="+mn-lt"/>
              </a:rPr>
              <a:t>similar.</a:t>
            </a:r>
            <a:endParaRPr lang="zh-CN" altLang="en-US" sz="3200">
              <a:cs typeface="Calibri" panose="020F0502020204030204"/>
            </a:endParaRPr>
          </a:p>
          <a:p>
            <a:r>
              <a:rPr lang="en-US" altLang="zh-CN" sz="3200">
                <a:ea typeface="+mn-lt"/>
                <a:cs typeface="+mn-lt"/>
              </a:rPr>
              <a:t>It</a:t>
            </a:r>
            <a:r>
              <a:rPr lang="zh-CN" altLang="en-US" sz="3200">
                <a:ea typeface="+mn-lt"/>
                <a:cs typeface="+mn-lt"/>
              </a:rPr>
              <a:t> </a:t>
            </a:r>
            <a:r>
              <a:rPr lang="en-US" altLang="zh-CN" sz="3200">
                <a:ea typeface="+mn-lt"/>
                <a:cs typeface="+mn-lt"/>
              </a:rPr>
              <a:t>is</a:t>
            </a:r>
            <a:r>
              <a:rPr lang="zh-CN" altLang="en-US" sz="3200">
                <a:ea typeface="+mn-lt"/>
                <a:cs typeface="+mn-lt"/>
              </a:rPr>
              <a:t> </a:t>
            </a:r>
            <a:r>
              <a:rPr lang="en-US" altLang="zh-CN" sz="3200">
                <a:ea typeface="+mn-lt"/>
                <a:cs typeface="+mn-lt"/>
              </a:rPr>
              <a:t>an</a:t>
            </a:r>
            <a:r>
              <a:rPr lang="zh-CN" altLang="en-US" sz="3200">
                <a:ea typeface="+mn-lt"/>
                <a:cs typeface="+mn-lt"/>
              </a:rPr>
              <a:t> </a:t>
            </a:r>
            <a:r>
              <a:rPr lang="en-US" altLang="zh-CN" sz="3200">
                <a:ea typeface="+mn-lt"/>
                <a:cs typeface="+mn-lt"/>
              </a:rPr>
              <a:t>error</a:t>
            </a:r>
            <a:r>
              <a:rPr lang="zh-CN" altLang="en-US" sz="3200">
                <a:ea typeface="+mn-lt"/>
                <a:cs typeface="+mn-lt"/>
              </a:rPr>
              <a:t> </a:t>
            </a:r>
            <a:r>
              <a:rPr lang="en-US" altLang="zh-CN" sz="3200">
                <a:ea typeface="+mn-lt"/>
                <a:cs typeface="+mn-lt"/>
              </a:rPr>
              <a:t>analysis</a:t>
            </a:r>
            <a:r>
              <a:rPr lang="zh-CN" altLang="en-US" sz="3200">
                <a:ea typeface="+mn-lt"/>
                <a:cs typeface="+mn-lt"/>
              </a:rPr>
              <a:t> </a:t>
            </a:r>
            <a:r>
              <a:rPr lang="en-US" altLang="zh-CN" sz="3200">
                <a:ea typeface="+mn-lt"/>
                <a:cs typeface="+mn-lt"/>
              </a:rPr>
              <a:t>to</a:t>
            </a:r>
            <a:r>
              <a:rPr lang="zh-CN" altLang="en-US" sz="3200">
                <a:ea typeface="+mn-lt"/>
                <a:cs typeface="+mn-lt"/>
              </a:rPr>
              <a:t> </a:t>
            </a:r>
            <a:r>
              <a:rPr lang="en-US" altLang="zh-CN" sz="3200">
                <a:ea typeface="+mn-lt"/>
                <a:cs typeface="+mn-lt"/>
              </a:rPr>
              <a:t>explain</a:t>
            </a:r>
            <a:r>
              <a:rPr lang="zh-CN" altLang="en-US" sz="3200">
                <a:ea typeface="+mn-lt"/>
                <a:cs typeface="+mn-lt"/>
              </a:rPr>
              <a:t> </a:t>
            </a:r>
            <a:r>
              <a:rPr lang="en-US" altLang="zh-CN" sz="3200">
                <a:ea typeface="+mn-lt"/>
                <a:cs typeface="+mn-lt"/>
              </a:rPr>
              <a:t>why</a:t>
            </a:r>
            <a:r>
              <a:rPr lang="zh-CN" altLang="en-US" sz="3200">
                <a:ea typeface="+mn-lt"/>
                <a:cs typeface="+mn-lt"/>
              </a:rPr>
              <a:t> </a:t>
            </a:r>
            <a:r>
              <a:rPr lang="en-US" altLang="zh-CN" sz="3200">
                <a:ea typeface="+mn-lt"/>
                <a:cs typeface="+mn-lt"/>
              </a:rPr>
              <a:t>some</a:t>
            </a:r>
            <a:r>
              <a:rPr lang="zh-CN" altLang="en-US" sz="3200">
                <a:ea typeface="+mn-lt"/>
                <a:cs typeface="+mn-lt"/>
              </a:rPr>
              <a:t> </a:t>
            </a:r>
            <a:r>
              <a:rPr lang="en-US" altLang="zh-CN" sz="3200">
                <a:ea typeface="+mn-lt"/>
                <a:cs typeface="+mn-lt"/>
              </a:rPr>
              <a:t>positions</a:t>
            </a:r>
            <a:r>
              <a:rPr lang="zh-CN" altLang="en-US" sz="3200">
                <a:ea typeface="+mn-lt"/>
                <a:cs typeface="+mn-lt"/>
              </a:rPr>
              <a:t> </a:t>
            </a:r>
            <a:r>
              <a:rPr lang="en-US" altLang="zh-CN" sz="3200">
                <a:ea typeface="+mn-lt"/>
                <a:cs typeface="+mn-lt"/>
              </a:rPr>
              <a:t>are</a:t>
            </a:r>
            <a:r>
              <a:rPr lang="zh-CN" altLang="en-US" sz="3200">
                <a:ea typeface="+mn-lt"/>
                <a:cs typeface="+mn-lt"/>
              </a:rPr>
              <a:t> </a:t>
            </a:r>
            <a:r>
              <a:rPr lang="en-US" altLang="zh-CN" sz="3200">
                <a:ea typeface="+mn-lt"/>
                <a:cs typeface="+mn-lt"/>
              </a:rPr>
              <a:t>difficult</a:t>
            </a:r>
            <a:r>
              <a:rPr lang="zh-CN" altLang="en-US" sz="3200">
                <a:ea typeface="+mn-lt"/>
                <a:cs typeface="+mn-lt"/>
              </a:rPr>
              <a:t> </a:t>
            </a:r>
            <a:r>
              <a:rPr lang="en-US" altLang="zh-CN" sz="3200">
                <a:ea typeface="+mn-lt"/>
                <a:cs typeface="+mn-lt"/>
              </a:rPr>
              <a:t>to</a:t>
            </a:r>
            <a:r>
              <a:rPr lang="zh-CN" altLang="en-US" sz="3200">
                <a:ea typeface="+mn-lt"/>
                <a:cs typeface="+mn-lt"/>
              </a:rPr>
              <a:t> </a:t>
            </a:r>
            <a:r>
              <a:rPr lang="en-US" altLang="zh-CN" sz="3200">
                <a:ea typeface="+mn-lt"/>
                <a:cs typeface="+mn-lt"/>
              </a:rPr>
              <a:t>predict.</a:t>
            </a:r>
            <a:endParaRPr lang="zh-CN" altLang="en-US" sz="3200"/>
          </a:p>
          <a:p>
            <a:endParaRPr lang="zh-CN">
              <a:ea typeface="等线"/>
              <a:cs typeface="Calibri"/>
            </a:endParaRPr>
          </a:p>
        </p:txBody>
      </p:sp>
    </p:spTree>
    <p:extLst>
      <p:ext uri="{BB962C8B-B14F-4D97-AF65-F5344CB8AC3E}">
        <p14:creationId xmlns:p14="http://schemas.microsoft.com/office/powerpoint/2010/main" val="2437606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FACF0-B190-D489-2DF1-3A61E0975191}"/>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2C3A4794-6485-4F70-8119-52F8D9E4CE12}"/>
              </a:ext>
            </a:extLst>
          </p:cNvPr>
          <p:cNvPicPr>
            <a:picLocks noChangeAspect="1"/>
          </p:cNvPicPr>
          <p:nvPr/>
        </p:nvPicPr>
        <p:blipFill>
          <a:blip r:embed="rId3"/>
          <a:stretch>
            <a:fillRect/>
          </a:stretch>
        </p:blipFill>
        <p:spPr>
          <a:xfrm>
            <a:off x="332793" y="1125537"/>
            <a:ext cx="11513713" cy="5732463"/>
          </a:xfrm>
          <a:prstGeom prst="rect">
            <a:avLst/>
          </a:prstGeom>
        </p:spPr>
      </p:pic>
      <p:sp>
        <p:nvSpPr>
          <p:cNvPr id="5" name="Title 1">
            <a:extLst>
              <a:ext uri="{FF2B5EF4-FFF2-40B4-BE49-F238E27FC236}">
                <a16:creationId xmlns:a16="http://schemas.microsoft.com/office/drawing/2014/main" id="{C7A86D9B-706F-BBC1-6B1E-53088688D0BC}"/>
              </a:ext>
            </a:extLst>
          </p:cNvPr>
          <p:cNvSpPr txBox="1">
            <a:spLocks/>
          </p:cNvSpPr>
          <p:nvPr/>
        </p:nvSpPr>
        <p:spPr>
          <a:xfrm>
            <a:off x="307077" y="156369"/>
            <a:ext cx="11884923"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a:p>
        </p:txBody>
      </p:sp>
      <p:grpSp>
        <p:nvGrpSpPr>
          <p:cNvPr id="2" name="组合 1">
            <a:extLst>
              <a:ext uri="{FF2B5EF4-FFF2-40B4-BE49-F238E27FC236}">
                <a16:creationId xmlns:a16="http://schemas.microsoft.com/office/drawing/2014/main" id="{1CBD54D6-21A1-11CE-C391-F0B12A664818}"/>
              </a:ext>
            </a:extLst>
          </p:cNvPr>
          <p:cNvGrpSpPr/>
          <p:nvPr/>
        </p:nvGrpSpPr>
        <p:grpSpPr>
          <a:xfrm>
            <a:off x="-12700" y="0"/>
            <a:ext cx="12204700" cy="1143001"/>
            <a:chOff x="-12700" y="-50800"/>
            <a:chExt cx="12204700" cy="1143001"/>
          </a:xfrm>
        </p:grpSpPr>
        <p:sp>
          <p:nvSpPr>
            <p:cNvPr id="6" name="Introduction">
              <a:extLst>
                <a:ext uri="{FF2B5EF4-FFF2-40B4-BE49-F238E27FC236}">
                  <a16:creationId xmlns:a16="http://schemas.microsoft.com/office/drawing/2014/main" id="{2E9F90DD-0A3E-0C4F-5DC5-F9D8D0A8B130}"/>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Positions – Similarity evaluation</a:t>
              </a:r>
            </a:p>
          </p:txBody>
        </p:sp>
        <p:pic>
          <p:nvPicPr>
            <p:cNvPr id="7" name="Image" descr="Image">
              <a:extLst>
                <a:ext uri="{FF2B5EF4-FFF2-40B4-BE49-F238E27FC236}">
                  <a16:creationId xmlns:a16="http://schemas.microsoft.com/office/drawing/2014/main" id="{E7B92EC3-592E-0B12-7C46-19F5664A6E6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4185830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E9F6F34B-AC91-F564-DE9D-B35566E90CE5}"/>
              </a:ext>
            </a:extLst>
          </p:cNvPr>
          <p:cNvGraphicFramePr>
            <a:graphicFrameLocks noGrp="1"/>
          </p:cNvGraphicFramePr>
          <p:nvPr>
            <p:extLst>
              <p:ext uri="{D42A27DB-BD31-4B8C-83A1-F6EECF244321}">
                <p14:modId xmlns:p14="http://schemas.microsoft.com/office/powerpoint/2010/main" val="908252558"/>
              </p:ext>
            </p:extLst>
          </p:nvPr>
        </p:nvGraphicFramePr>
        <p:xfrm>
          <a:off x="5300663" y="1934936"/>
          <a:ext cx="6555580" cy="4081042"/>
        </p:xfrm>
        <a:graphic>
          <a:graphicData uri="http://schemas.openxmlformats.org/drawingml/2006/table">
            <a:tbl>
              <a:tblPr firstRow="1" bandRow="1">
                <a:tableStyleId>{5940675A-B579-460E-94D1-54222C63F5DA}</a:tableStyleId>
              </a:tblPr>
              <a:tblGrid>
                <a:gridCol w="1638895">
                  <a:extLst>
                    <a:ext uri="{9D8B030D-6E8A-4147-A177-3AD203B41FA5}">
                      <a16:colId xmlns:a16="http://schemas.microsoft.com/office/drawing/2014/main" val="2276893576"/>
                    </a:ext>
                  </a:extLst>
                </a:gridCol>
                <a:gridCol w="1638895">
                  <a:extLst>
                    <a:ext uri="{9D8B030D-6E8A-4147-A177-3AD203B41FA5}">
                      <a16:colId xmlns:a16="http://schemas.microsoft.com/office/drawing/2014/main" val="3024243996"/>
                    </a:ext>
                  </a:extLst>
                </a:gridCol>
                <a:gridCol w="1638895">
                  <a:extLst>
                    <a:ext uri="{9D8B030D-6E8A-4147-A177-3AD203B41FA5}">
                      <a16:colId xmlns:a16="http://schemas.microsoft.com/office/drawing/2014/main" val="627759169"/>
                    </a:ext>
                  </a:extLst>
                </a:gridCol>
                <a:gridCol w="1638895">
                  <a:extLst>
                    <a:ext uri="{9D8B030D-6E8A-4147-A177-3AD203B41FA5}">
                      <a16:colId xmlns:a16="http://schemas.microsoft.com/office/drawing/2014/main" val="849371014"/>
                    </a:ext>
                  </a:extLst>
                </a:gridCol>
              </a:tblGrid>
              <a:tr h="681060">
                <a:tc>
                  <a:txBody>
                    <a:bodyPr/>
                    <a:lstStyle/>
                    <a:p>
                      <a:r>
                        <a:rPr lang="en-US" altLang="zh-CN"/>
                        <a:t>Position</a:t>
                      </a:r>
                      <a:endParaRPr lang="zh-CN" altLang="en-US"/>
                    </a:p>
                  </a:txBody>
                  <a:tcPr>
                    <a:solidFill>
                      <a:srgbClr val="99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zh-CN" sz="1800" b="0">
                          <a:effectLst/>
                        </a:rPr>
                        <a:t>1 / 0</a:t>
                      </a:r>
                      <a:endParaRPr lang="es-ES" altLang="zh-CN" sz="1800" b="0" i="0">
                        <a:effectLst/>
                        <a:latin typeface="Consolas" panose="020B0609020204030204" pitchFamily="49" charset="0"/>
                      </a:endParaRPr>
                    </a:p>
                  </a:txBody>
                  <a:tcPr>
                    <a:solidFill>
                      <a:schemeClr val="accent5">
                        <a:lumMod val="20000"/>
                        <a:lumOff val="80000"/>
                      </a:schemeClr>
                    </a:solidFill>
                  </a:tcPr>
                </a:tc>
                <a:tc>
                  <a:txBody>
                    <a:bodyPr/>
                    <a:lstStyle/>
                    <a:p>
                      <a:r>
                        <a:rPr lang="es-ES" altLang="zh-CN" sz="1800" b="0">
                          <a:effectLst/>
                        </a:rPr>
                        <a:t>LW</a:t>
                      </a:r>
                      <a:endParaRPr lang="zh-CN" altLang="en-US"/>
                    </a:p>
                  </a:txBody>
                  <a:tcPr>
                    <a:solidFill>
                      <a:srgbClr val="99CCFF"/>
                    </a:solidFill>
                  </a:tcPr>
                </a:tc>
                <a:tc>
                  <a:txBody>
                    <a:bodyPr/>
                    <a:lstStyle/>
                    <a:p>
                      <a:r>
                        <a:rPr lang="es-ES" altLang="zh-CN" sz="1800" b="0">
                          <a:effectLst/>
                        </a:rPr>
                        <a:t>6157 / 72943</a:t>
                      </a:r>
                      <a:endParaRPr lang="zh-CN" altLang="en-US"/>
                    </a:p>
                  </a:txBody>
                  <a:tcPr>
                    <a:solidFill>
                      <a:schemeClr val="accent5">
                        <a:lumMod val="20000"/>
                        <a:lumOff val="80000"/>
                      </a:schemeClr>
                    </a:solidFill>
                  </a:tcPr>
                </a:tc>
                <a:extLst>
                  <a:ext uri="{0D108BD9-81ED-4DB2-BD59-A6C34878D82A}">
                    <a16:rowId xmlns:a16="http://schemas.microsoft.com/office/drawing/2014/main" val="578204078"/>
                  </a:ext>
                </a:extLst>
              </a:tr>
              <a:tr h="656160">
                <a:tc>
                  <a:txBody>
                    <a:bodyPr/>
                    <a:lstStyle/>
                    <a:p>
                      <a:r>
                        <a:rPr lang="es-ES" altLang="zh-CN" sz="1800" b="0">
                          <a:effectLst/>
                        </a:rPr>
                        <a:t>CB</a:t>
                      </a:r>
                      <a:endParaRPr lang="zh-CN" altLang="en-US"/>
                    </a:p>
                  </a:txBody>
                  <a:tcPr>
                    <a:solidFill>
                      <a:srgbClr val="99CCFF"/>
                    </a:solidFill>
                  </a:tcPr>
                </a:tc>
                <a:tc>
                  <a:txBody>
                    <a:bodyPr/>
                    <a:lstStyle/>
                    <a:p>
                      <a:r>
                        <a:rPr lang="es-ES" altLang="zh-CN" sz="1800" b="0">
                          <a:effectLst/>
                        </a:rPr>
                        <a:t>18529 / 60574</a:t>
                      </a:r>
                      <a:endParaRPr lang="zh-CN" altLang="en-US"/>
                    </a:p>
                  </a:txBody>
                  <a:tcPr>
                    <a:solidFill>
                      <a:schemeClr val="accent5">
                        <a:lumMod val="20000"/>
                        <a:lumOff val="80000"/>
                      </a:schemeClr>
                    </a:solidFill>
                  </a:tcPr>
                </a:tc>
                <a:tc>
                  <a:txBody>
                    <a:bodyPr/>
                    <a:lstStyle/>
                    <a:p>
                      <a:r>
                        <a:rPr lang="es-ES" altLang="zh-CN" sz="1800" b="0">
                          <a:effectLst/>
                        </a:rPr>
                        <a:t>LWB</a:t>
                      </a:r>
                      <a:endParaRPr lang="zh-CN" altLang="en-US"/>
                    </a:p>
                  </a:txBody>
                  <a:tcPr>
                    <a:solidFill>
                      <a:srgbClr val="99CCFF"/>
                    </a:solidFill>
                  </a:tcPr>
                </a:tc>
                <a:tc>
                  <a:txBody>
                    <a:bodyPr/>
                    <a:lstStyle/>
                    <a:p>
                      <a:r>
                        <a:rPr lang="es-ES" altLang="zh-CN" sz="1800" b="0">
                          <a:effectLst/>
                        </a:rPr>
                        <a:t>2387 / 76713</a:t>
                      </a:r>
                      <a:endParaRPr lang="zh-CN" altLang="en-US"/>
                    </a:p>
                  </a:txBody>
                  <a:tcPr>
                    <a:solidFill>
                      <a:schemeClr val="accent5">
                        <a:lumMod val="20000"/>
                        <a:lumOff val="80000"/>
                      </a:schemeClr>
                    </a:solidFill>
                  </a:tcPr>
                </a:tc>
                <a:extLst>
                  <a:ext uri="{0D108BD9-81ED-4DB2-BD59-A6C34878D82A}">
                    <a16:rowId xmlns:a16="http://schemas.microsoft.com/office/drawing/2014/main" val="2298679278"/>
                  </a:ext>
                </a:extLst>
              </a:tr>
              <a:tr h="470842">
                <a:tc>
                  <a:txBody>
                    <a:bodyPr/>
                    <a:lstStyle/>
                    <a:p>
                      <a:r>
                        <a:rPr lang="es-ES" altLang="zh-CN" sz="1800" b="0">
                          <a:effectLst/>
                        </a:rPr>
                        <a:t>CDM</a:t>
                      </a:r>
                      <a:endParaRPr lang="zh-CN" altLang="en-US"/>
                    </a:p>
                  </a:txBody>
                  <a:tcPr>
                    <a:solidFill>
                      <a:srgbClr val="99CCFF"/>
                    </a:solidFill>
                  </a:tcPr>
                </a:tc>
                <a:tc>
                  <a:txBody>
                    <a:bodyPr/>
                    <a:lstStyle/>
                    <a:p>
                      <a:r>
                        <a:rPr lang="es-ES" altLang="zh-CN" sz="1800" b="0">
                          <a:effectLst/>
                        </a:rPr>
                        <a:t>14656 / 64444</a:t>
                      </a:r>
                      <a:endParaRPr lang="zh-CN" altLang="en-US"/>
                    </a:p>
                  </a:txBody>
                  <a:tcPr>
                    <a:solidFill>
                      <a:schemeClr val="accent5">
                        <a:lumMod val="20000"/>
                        <a:lumOff val="80000"/>
                      </a:schemeClr>
                    </a:solidFill>
                  </a:tcPr>
                </a:tc>
                <a:tc>
                  <a:txBody>
                    <a:bodyPr/>
                    <a:lstStyle/>
                    <a:p>
                      <a:r>
                        <a:rPr lang="es-ES" altLang="zh-CN" sz="1800" b="0">
                          <a:effectLst/>
                        </a:rPr>
                        <a:t>RB</a:t>
                      </a:r>
                      <a:endParaRPr lang="zh-CN" altLang="en-US"/>
                    </a:p>
                  </a:txBody>
                  <a:tcPr>
                    <a:solidFill>
                      <a:srgbClr val="99CCFF"/>
                    </a:solidFill>
                  </a:tcPr>
                </a:tc>
                <a:tc>
                  <a:txBody>
                    <a:bodyPr/>
                    <a:lstStyle/>
                    <a:p>
                      <a:r>
                        <a:rPr lang="es-ES" altLang="zh-CN" sz="1800" b="0">
                          <a:effectLst/>
                        </a:rPr>
                        <a:t>9328/ 69772</a:t>
                      </a:r>
                      <a:endParaRPr lang="zh-CN" altLang="en-US"/>
                    </a:p>
                  </a:txBody>
                  <a:tcPr>
                    <a:solidFill>
                      <a:schemeClr val="accent5">
                        <a:lumMod val="20000"/>
                        <a:lumOff val="80000"/>
                      </a:schemeClr>
                    </a:solidFill>
                  </a:tcPr>
                </a:tc>
                <a:extLst>
                  <a:ext uri="{0D108BD9-81ED-4DB2-BD59-A6C34878D82A}">
                    <a16:rowId xmlns:a16="http://schemas.microsoft.com/office/drawing/2014/main" val="1663864924"/>
                  </a:ext>
                </a:extLst>
              </a:tr>
              <a:tr h="470842">
                <a:tc>
                  <a:txBody>
                    <a:bodyPr/>
                    <a:lstStyle/>
                    <a:p>
                      <a:r>
                        <a:rPr lang="es-ES" altLang="zh-CN" sz="1800" b="0">
                          <a:effectLst/>
                        </a:rPr>
                        <a:t>CF</a:t>
                      </a:r>
                      <a:endParaRPr lang="zh-CN" altLang="en-US"/>
                    </a:p>
                  </a:txBody>
                  <a:tcPr>
                    <a:solidFill>
                      <a:srgbClr val="99CCFF"/>
                    </a:solidFill>
                  </a:tcPr>
                </a:tc>
                <a:tc>
                  <a:txBody>
                    <a:bodyPr/>
                    <a:lstStyle/>
                    <a:p>
                      <a:r>
                        <a:rPr lang="es-ES" altLang="zh-CN" sz="1800" b="0">
                          <a:effectLst/>
                        </a:rPr>
                        <a:t>4485 / 74615</a:t>
                      </a:r>
                      <a:endParaRPr lang="es-ES" altLang="zh-CN" sz="1800" b="0" i="0">
                        <a:effectLst/>
                        <a:latin typeface="Consolas" panose="020B0609020204030204" pitchFamily="49" charset="0"/>
                      </a:endParaRPr>
                    </a:p>
                  </a:txBody>
                  <a:tcPr>
                    <a:solidFill>
                      <a:schemeClr val="accent5">
                        <a:lumMod val="20000"/>
                        <a:lumOff val="80000"/>
                      </a:schemeClr>
                    </a:solidFill>
                  </a:tcPr>
                </a:tc>
                <a:tc>
                  <a:txBody>
                    <a:bodyPr/>
                    <a:lstStyle/>
                    <a:p>
                      <a:r>
                        <a:rPr lang="es-ES" altLang="zh-CN" sz="1800" b="0">
                          <a:effectLst/>
                        </a:rPr>
                        <a:t>RM</a:t>
                      </a:r>
                      <a:endParaRPr lang="zh-CN" altLang="en-US"/>
                    </a:p>
                  </a:txBody>
                  <a:tcPr>
                    <a:solidFill>
                      <a:srgbClr val="99CCFF"/>
                    </a:solidFill>
                  </a:tcPr>
                </a:tc>
                <a:tc>
                  <a:txBody>
                    <a:bodyPr/>
                    <a:lstStyle/>
                    <a:p>
                      <a:r>
                        <a:rPr lang="es-ES" altLang="zh-CN" sz="1800" b="0">
                          <a:effectLst/>
                        </a:rPr>
                        <a:t>13448/65652</a:t>
                      </a:r>
                      <a:endParaRPr lang="zh-CN" altLang="en-US"/>
                    </a:p>
                  </a:txBody>
                  <a:tcPr>
                    <a:solidFill>
                      <a:schemeClr val="accent5">
                        <a:lumMod val="20000"/>
                        <a:lumOff val="80000"/>
                      </a:schemeClr>
                    </a:solidFill>
                  </a:tcPr>
                </a:tc>
                <a:extLst>
                  <a:ext uri="{0D108BD9-81ED-4DB2-BD59-A6C34878D82A}">
                    <a16:rowId xmlns:a16="http://schemas.microsoft.com/office/drawing/2014/main" val="3026652440"/>
                  </a:ext>
                </a:extLst>
              </a:tr>
              <a:tr h="470842">
                <a:tc>
                  <a:txBody>
                    <a:bodyPr/>
                    <a:lstStyle/>
                    <a:p>
                      <a:r>
                        <a:rPr lang="es-ES" altLang="zh-CN" sz="1800" b="0">
                          <a:effectLst/>
                        </a:rPr>
                        <a:t>CM</a:t>
                      </a:r>
                      <a:endParaRPr lang="zh-CN" altLang="en-US"/>
                    </a:p>
                  </a:txBody>
                  <a:tcPr>
                    <a:solidFill>
                      <a:srgbClr val="99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zh-CN" sz="1800" b="0">
                          <a:effectLst/>
                        </a:rPr>
                        <a:t>18025 / 61075</a:t>
                      </a:r>
                      <a:endParaRPr lang="es-ES" altLang="zh-CN" sz="1800" b="0" i="0">
                        <a:effectLst/>
                        <a:latin typeface="Consolas" panose="020B0609020204030204" pitchFamily="49" charset="0"/>
                      </a:endParaRPr>
                    </a:p>
                  </a:txBody>
                  <a:tcPr>
                    <a:solidFill>
                      <a:schemeClr val="accent5">
                        <a:lumMod val="20000"/>
                        <a:lumOff val="80000"/>
                      </a:schemeClr>
                    </a:solidFill>
                  </a:tcPr>
                </a:tc>
                <a:tc>
                  <a:txBody>
                    <a:bodyPr/>
                    <a:lstStyle/>
                    <a:p>
                      <a:r>
                        <a:rPr lang="es-ES" altLang="zh-CN" sz="1800" b="0">
                          <a:effectLst/>
                        </a:rPr>
                        <a:t>RW</a:t>
                      </a:r>
                      <a:endParaRPr lang="zh-CN" altLang="en-US"/>
                    </a:p>
                  </a:txBody>
                  <a:tcPr>
                    <a:solidFill>
                      <a:srgbClr val="99CCFF"/>
                    </a:solidFill>
                  </a:tcPr>
                </a:tc>
                <a:tc>
                  <a:txBody>
                    <a:bodyPr/>
                    <a:lstStyle/>
                    <a:p>
                      <a:r>
                        <a:rPr lang="es-ES" altLang="zh-CN" sz="1800" b="0">
                          <a:effectLst/>
                        </a:rPr>
                        <a:t>7447/ 71653</a:t>
                      </a:r>
                      <a:endParaRPr lang="zh-CN" altLang="en-US"/>
                    </a:p>
                  </a:txBody>
                  <a:tcPr>
                    <a:solidFill>
                      <a:schemeClr val="accent5">
                        <a:lumMod val="20000"/>
                        <a:lumOff val="80000"/>
                      </a:schemeClr>
                    </a:solidFill>
                  </a:tcPr>
                </a:tc>
                <a:extLst>
                  <a:ext uri="{0D108BD9-81ED-4DB2-BD59-A6C34878D82A}">
                    <a16:rowId xmlns:a16="http://schemas.microsoft.com/office/drawing/2014/main" val="47543969"/>
                  </a:ext>
                </a:extLst>
              </a:tr>
              <a:tr h="470842">
                <a:tc>
                  <a:txBody>
                    <a:bodyPr/>
                    <a:lstStyle/>
                    <a:p>
                      <a:r>
                        <a:rPr lang="es-ES" altLang="zh-CN" sz="1800" b="0">
                          <a:effectLst/>
                        </a:rPr>
                        <a:t>GK</a:t>
                      </a:r>
                      <a:endParaRPr lang="zh-CN" altLang="en-US"/>
                    </a:p>
                  </a:txBody>
                  <a:tcPr>
                    <a:solidFill>
                      <a:srgbClr val="99CCFF"/>
                    </a:solidFill>
                  </a:tcPr>
                </a:tc>
                <a:tc>
                  <a:txBody>
                    <a:bodyPr/>
                    <a:lstStyle/>
                    <a:p>
                      <a:r>
                        <a:rPr lang="es-ES" altLang="zh-CN" sz="1800" b="0">
                          <a:effectLst/>
                        </a:rPr>
                        <a:t>7479 / 71621</a:t>
                      </a:r>
                      <a:endParaRPr lang="zh-CN" altLang="en-US"/>
                    </a:p>
                  </a:txBody>
                  <a:tcPr>
                    <a:solidFill>
                      <a:schemeClr val="accent5">
                        <a:lumMod val="20000"/>
                        <a:lumOff val="80000"/>
                      </a:schemeClr>
                    </a:solidFill>
                  </a:tcPr>
                </a:tc>
                <a:tc>
                  <a:txBody>
                    <a:bodyPr/>
                    <a:lstStyle/>
                    <a:p>
                      <a:r>
                        <a:rPr lang="es-ES" altLang="zh-CN" sz="1800" b="0">
                          <a:effectLst/>
                        </a:rPr>
                        <a:t>RWB</a:t>
                      </a:r>
                      <a:endParaRPr lang="zh-CN" altLang="en-US"/>
                    </a:p>
                  </a:txBody>
                  <a:tcPr>
                    <a:solidFill>
                      <a:srgbClr val="99CCFF"/>
                    </a:solidFill>
                  </a:tcPr>
                </a:tc>
                <a:tc>
                  <a:txBody>
                    <a:bodyPr/>
                    <a:lstStyle/>
                    <a:p>
                      <a:r>
                        <a:rPr lang="es-ES" altLang="zh-CN" sz="1800" b="0">
                          <a:effectLst/>
                        </a:rPr>
                        <a:t>2481/ 76619</a:t>
                      </a:r>
                      <a:endParaRPr lang="zh-CN" altLang="en-US"/>
                    </a:p>
                  </a:txBody>
                  <a:tcPr>
                    <a:solidFill>
                      <a:schemeClr val="accent5">
                        <a:lumMod val="20000"/>
                        <a:lumOff val="80000"/>
                      </a:schemeClr>
                    </a:solidFill>
                  </a:tcPr>
                </a:tc>
                <a:extLst>
                  <a:ext uri="{0D108BD9-81ED-4DB2-BD59-A6C34878D82A}">
                    <a16:rowId xmlns:a16="http://schemas.microsoft.com/office/drawing/2014/main" val="1742849501"/>
                  </a:ext>
                </a:extLst>
              </a:tr>
              <a:tr h="470842">
                <a:tc>
                  <a:txBody>
                    <a:bodyPr/>
                    <a:lstStyle/>
                    <a:p>
                      <a:r>
                        <a:rPr lang="es-ES" altLang="zh-CN" sz="1800" b="0">
                          <a:effectLst/>
                        </a:rPr>
                        <a:t>LB</a:t>
                      </a:r>
                      <a:endParaRPr lang="zh-CN" altLang="en-US"/>
                    </a:p>
                  </a:txBody>
                  <a:tcPr>
                    <a:solidFill>
                      <a:srgbClr val="99CCFF"/>
                    </a:solidFill>
                  </a:tcPr>
                </a:tc>
                <a:tc>
                  <a:txBody>
                    <a:bodyPr/>
                    <a:lstStyle/>
                    <a:p>
                      <a:r>
                        <a:rPr lang="es-ES" altLang="zh-CN" sz="1800" b="0">
                          <a:effectLst/>
                        </a:rPr>
                        <a:t>8943 / 70157</a:t>
                      </a:r>
                      <a:endParaRPr lang="zh-CN" altLang="en-US"/>
                    </a:p>
                  </a:txBody>
                  <a:tcPr>
                    <a:solidFill>
                      <a:schemeClr val="accent5">
                        <a:lumMod val="20000"/>
                        <a:lumOff val="80000"/>
                      </a:schemeClr>
                    </a:solidFill>
                  </a:tcPr>
                </a:tc>
                <a:tc>
                  <a:txBody>
                    <a:bodyPr/>
                    <a:lstStyle/>
                    <a:p>
                      <a:r>
                        <a:rPr lang="es-ES" altLang="zh-CN" sz="1800" b="0">
                          <a:effectLst/>
                        </a:rPr>
                        <a:t>ST</a:t>
                      </a:r>
                      <a:endParaRPr lang="zh-CN" altLang="en-US"/>
                    </a:p>
                  </a:txBody>
                  <a:tcPr>
                    <a:solidFill>
                      <a:srgbClr val="99CCFF"/>
                    </a:solidFill>
                  </a:tcPr>
                </a:tc>
                <a:tc>
                  <a:txBody>
                    <a:bodyPr/>
                    <a:lstStyle/>
                    <a:p>
                      <a:r>
                        <a:rPr lang="es-ES" altLang="zh-CN" sz="1800" b="0">
                          <a:effectLst/>
                        </a:rPr>
                        <a:t>15225/ 63875</a:t>
                      </a:r>
                      <a:endParaRPr lang="zh-CN" altLang="en-US"/>
                    </a:p>
                  </a:txBody>
                  <a:tcPr>
                    <a:solidFill>
                      <a:schemeClr val="accent5">
                        <a:lumMod val="20000"/>
                        <a:lumOff val="80000"/>
                      </a:schemeClr>
                    </a:solidFill>
                  </a:tcPr>
                </a:tc>
                <a:extLst>
                  <a:ext uri="{0D108BD9-81ED-4DB2-BD59-A6C34878D82A}">
                    <a16:rowId xmlns:a16="http://schemas.microsoft.com/office/drawing/2014/main" val="1538002223"/>
                  </a:ext>
                </a:extLst>
              </a:tr>
              <a:tr h="389612">
                <a:tc>
                  <a:txBody>
                    <a:bodyPr/>
                    <a:lstStyle/>
                    <a:p>
                      <a:r>
                        <a:rPr lang="es-ES" altLang="zh-CN" sz="1800" b="0">
                          <a:effectLst/>
                        </a:rPr>
                        <a:t>LM</a:t>
                      </a:r>
                      <a:endParaRPr lang="zh-CN" altLang="en-US"/>
                    </a:p>
                  </a:txBody>
                  <a:tcPr>
                    <a:solidFill>
                      <a:srgbClr val="99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zh-CN" sz="1800" b="0">
                          <a:effectLst/>
                        </a:rPr>
                        <a:t>12950 / 61500</a:t>
                      </a:r>
                      <a:endParaRPr lang="es-ES" altLang="zh-CN" sz="1800" b="0" i="0">
                        <a:effectLst/>
                        <a:latin typeface="Consolas" panose="020B0609020204030204" pitchFamily="49" charset="0"/>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zh-CN" sz="1800" b="0">
                          <a:effectLst/>
                        </a:rPr>
                        <a:t>CAM</a:t>
                      </a:r>
                      <a:endParaRPr lang="zh-CN" altLang="en-US"/>
                    </a:p>
                  </a:txBody>
                  <a:tcPr>
                    <a:solidFill>
                      <a:srgbClr val="99CCFF"/>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ES" altLang="zh-CN" sz="1800" b="0">
                          <a:effectLst/>
                        </a:rPr>
                        <a:t>15305/ 63795</a:t>
                      </a:r>
                      <a:endParaRPr lang="es-ES" altLang="zh-CN" sz="1800" b="0" i="0">
                        <a:effectLst/>
                        <a:latin typeface="Consolas" panose="020B0609020204030204" pitchFamily="49" charset="0"/>
                      </a:endParaRPr>
                    </a:p>
                  </a:txBody>
                  <a:tcPr>
                    <a:solidFill>
                      <a:schemeClr val="accent5">
                        <a:lumMod val="20000"/>
                        <a:lumOff val="80000"/>
                      </a:schemeClr>
                    </a:solidFill>
                  </a:tcPr>
                </a:tc>
                <a:extLst>
                  <a:ext uri="{0D108BD9-81ED-4DB2-BD59-A6C34878D82A}">
                    <a16:rowId xmlns:a16="http://schemas.microsoft.com/office/drawing/2014/main" val="1379317936"/>
                  </a:ext>
                </a:extLst>
              </a:tr>
            </a:tbl>
          </a:graphicData>
        </a:graphic>
      </p:graphicFrame>
      <p:sp>
        <p:nvSpPr>
          <p:cNvPr id="11" name="Subtitle 10">
            <a:extLst>
              <a:ext uri="{FF2B5EF4-FFF2-40B4-BE49-F238E27FC236}">
                <a16:creationId xmlns:a16="http://schemas.microsoft.com/office/drawing/2014/main" id="{B0F89CD5-B5FF-5780-4573-7A81CE1705FC}"/>
              </a:ext>
            </a:extLst>
          </p:cNvPr>
          <p:cNvSpPr>
            <a:spLocks noGrp="1"/>
          </p:cNvSpPr>
          <p:nvPr>
            <p:ph type="subTitle" idx="1"/>
          </p:nvPr>
        </p:nvSpPr>
        <p:spPr>
          <a:xfrm>
            <a:off x="748313" y="3403956"/>
            <a:ext cx="3758373" cy="1143001"/>
          </a:xfrm>
        </p:spPr>
        <p:txBody>
          <a:bodyPr>
            <a:normAutofit/>
          </a:bodyPr>
          <a:lstStyle/>
          <a:p>
            <a:pPr algn="l"/>
            <a:r>
              <a:rPr lang="en-US" altLang="zh-CN" sz="3200"/>
              <a:t>A large dataset inhibit overfitting.</a:t>
            </a:r>
            <a:endParaRPr lang="zh-CN" altLang="en-US" sz="3200"/>
          </a:p>
        </p:txBody>
      </p:sp>
      <p:grpSp>
        <p:nvGrpSpPr>
          <p:cNvPr id="3" name="组合 2">
            <a:extLst>
              <a:ext uri="{FF2B5EF4-FFF2-40B4-BE49-F238E27FC236}">
                <a16:creationId xmlns:a16="http://schemas.microsoft.com/office/drawing/2014/main" id="{617EA192-31F2-D857-A7DE-B486DF94A9E1}"/>
              </a:ext>
            </a:extLst>
          </p:cNvPr>
          <p:cNvGrpSpPr/>
          <p:nvPr/>
        </p:nvGrpSpPr>
        <p:grpSpPr>
          <a:xfrm>
            <a:off x="-12700" y="11285"/>
            <a:ext cx="12204700" cy="1143001"/>
            <a:chOff x="-12700" y="-50800"/>
            <a:chExt cx="12204700" cy="1143001"/>
          </a:xfrm>
        </p:grpSpPr>
        <p:sp>
          <p:nvSpPr>
            <p:cNvPr id="4" name="Introduction">
              <a:extLst>
                <a:ext uri="{FF2B5EF4-FFF2-40B4-BE49-F238E27FC236}">
                  <a16:creationId xmlns:a16="http://schemas.microsoft.com/office/drawing/2014/main" id="{06A372A1-1043-C96C-7CE6-4BB3E0A03202}"/>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Unbalanced data – Undersampling</a:t>
              </a:r>
            </a:p>
          </p:txBody>
        </p:sp>
        <p:pic>
          <p:nvPicPr>
            <p:cNvPr id="5" name="Image" descr="Image">
              <a:extLst>
                <a:ext uri="{FF2B5EF4-FFF2-40B4-BE49-F238E27FC236}">
                  <a16:creationId xmlns:a16="http://schemas.microsoft.com/office/drawing/2014/main" id="{ED1A5E04-CAE6-F655-2E23-3B5AFD42113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199709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1C58C2-A223-619A-922D-4CC95483AA74}"/>
              </a:ext>
            </a:extLst>
          </p:cNvPr>
          <p:cNvSpPr>
            <a:spLocks noGrp="1"/>
          </p:cNvSpPr>
          <p:nvPr>
            <p:ph idx="1"/>
          </p:nvPr>
        </p:nvSpPr>
        <p:spPr>
          <a:xfrm>
            <a:off x="716630" y="2207847"/>
            <a:ext cx="10949240" cy="3535083"/>
          </a:xfrm>
        </p:spPr>
        <p:txBody>
          <a:bodyPr vert="horz" lIns="91440" tIns="45720" rIns="91440" bIns="45720" rtlCol="0" anchor="ctr">
            <a:normAutofit/>
          </a:bodyPr>
          <a:lstStyle/>
          <a:p>
            <a:pPr marL="0" indent="0">
              <a:buNone/>
            </a:pPr>
            <a:r>
              <a:rPr lang="en-US" sz="3200">
                <a:ea typeface="+mn-lt"/>
                <a:cs typeface="+mn-lt"/>
              </a:rPr>
              <a:t>Our program will </a:t>
            </a:r>
          </a:p>
          <a:p>
            <a:r>
              <a:rPr lang="en-US" sz="3200">
                <a:ea typeface="+mn-lt"/>
                <a:cs typeface="+mn-lt"/>
              </a:rPr>
              <a:t>  Give the</a:t>
            </a:r>
            <a:r>
              <a:rPr lang="en-US" altLang="zh-CN" sz="3200">
                <a:ea typeface="+mn-lt"/>
                <a:cs typeface="+mn-lt"/>
              </a:rPr>
              <a:t> </a:t>
            </a:r>
            <a:r>
              <a:rPr lang="en-US" sz="3200">
                <a:ea typeface="+mn-lt"/>
                <a:cs typeface="+mn-lt"/>
              </a:rPr>
              <a:t>analysis</a:t>
            </a:r>
            <a:r>
              <a:rPr lang="en-US" altLang="zh-CN" sz="3200">
                <a:ea typeface="+mn-lt"/>
                <a:cs typeface="+mn-lt"/>
              </a:rPr>
              <a:t> </a:t>
            </a:r>
            <a:r>
              <a:rPr lang="en-US" sz="3200">
                <a:ea typeface="+mn-lt"/>
                <a:cs typeface="+mn-lt"/>
              </a:rPr>
              <a:t>of</a:t>
            </a:r>
            <a:r>
              <a:rPr lang="en-US" altLang="zh-CN" sz="3200">
                <a:ea typeface="+mn-lt"/>
                <a:cs typeface="+mn-lt"/>
              </a:rPr>
              <a:t> </a:t>
            </a:r>
            <a:r>
              <a:rPr lang="en-US" sz="3200">
                <a:ea typeface="+mn-lt"/>
                <a:cs typeface="+mn-lt"/>
              </a:rPr>
              <a:t>the features of a football player </a:t>
            </a:r>
            <a:endParaRPr lang="en-CN" sz="3200"/>
          </a:p>
          <a:p>
            <a:r>
              <a:rPr lang="en-US" sz="3200">
                <a:ea typeface="+mn-lt"/>
                <a:cs typeface="+mn-lt"/>
              </a:rPr>
              <a:t>  Use two Binary Classification method to predict the positions</a:t>
            </a:r>
          </a:p>
          <a:p>
            <a:r>
              <a:rPr lang="en-US" sz="3200">
                <a:ea typeface="+mn-lt"/>
                <a:cs typeface="+mn-lt"/>
              </a:rPr>
              <a:t>  Evaluate the result, give analysis, and make improvement </a:t>
            </a:r>
            <a:endParaRPr lang="en-US" sz="3200"/>
          </a:p>
          <a:p>
            <a:endParaRPr lang="en-US" sz="3200">
              <a:cs typeface="Calibri"/>
            </a:endParaRPr>
          </a:p>
          <a:p>
            <a:endParaRPr lang="en-CN" sz="3200"/>
          </a:p>
        </p:txBody>
      </p:sp>
      <p:grpSp>
        <p:nvGrpSpPr>
          <p:cNvPr id="9" name="组合 8">
            <a:extLst>
              <a:ext uri="{FF2B5EF4-FFF2-40B4-BE49-F238E27FC236}">
                <a16:creationId xmlns:a16="http://schemas.microsoft.com/office/drawing/2014/main" id="{465CE881-2BCF-DD82-0BE1-E847CDBD9B44}"/>
              </a:ext>
            </a:extLst>
          </p:cNvPr>
          <p:cNvGrpSpPr/>
          <p:nvPr/>
        </p:nvGrpSpPr>
        <p:grpSpPr>
          <a:xfrm>
            <a:off x="-12700" y="-50800"/>
            <a:ext cx="12204700" cy="1143001"/>
            <a:chOff x="-12700" y="-50800"/>
            <a:chExt cx="12204700" cy="1143001"/>
          </a:xfrm>
        </p:grpSpPr>
        <p:sp>
          <p:nvSpPr>
            <p:cNvPr id="10" name="Introduction">
              <a:extLst>
                <a:ext uri="{FF2B5EF4-FFF2-40B4-BE49-F238E27FC236}">
                  <a16:creationId xmlns:a16="http://schemas.microsoft.com/office/drawing/2014/main" id="{52F5F725-47C7-3BDA-552E-6B1BC329B90F}"/>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Introduction</a:t>
              </a:r>
            </a:p>
          </p:txBody>
        </p:sp>
        <p:pic>
          <p:nvPicPr>
            <p:cNvPr id="11" name="Image" descr="Image">
              <a:extLst>
                <a:ext uri="{FF2B5EF4-FFF2-40B4-BE49-F238E27FC236}">
                  <a16:creationId xmlns:a16="http://schemas.microsoft.com/office/drawing/2014/main" id="{784C1BA1-B977-3398-4629-95D6F73162B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3542675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2AFE76-C099-A3CE-B12E-FAC15F9CF4B4}"/>
              </a:ext>
            </a:extLst>
          </p:cNvPr>
          <p:cNvPicPr>
            <a:picLocks noChangeAspect="1"/>
          </p:cNvPicPr>
          <p:nvPr/>
        </p:nvPicPr>
        <p:blipFill>
          <a:blip r:embed="rId3"/>
          <a:stretch>
            <a:fillRect/>
          </a:stretch>
        </p:blipFill>
        <p:spPr>
          <a:xfrm>
            <a:off x="0" y="1224368"/>
            <a:ext cx="12192000" cy="2902279"/>
          </a:xfrm>
          <a:prstGeom prst="rect">
            <a:avLst/>
          </a:prstGeom>
        </p:spPr>
      </p:pic>
      <p:pic>
        <p:nvPicPr>
          <p:cNvPr id="5" name="Picture 4">
            <a:extLst>
              <a:ext uri="{FF2B5EF4-FFF2-40B4-BE49-F238E27FC236}">
                <a16:creationId xmlns:a16="http://schemas.microsoft.com/office/drawing/2014/main" id="{BFD7EADF-AE60-CA49-2B7E-64035608312C}"/>
              </a:ext>
            </a:extLst>
          </p:cNvPr>
          <p:cNvPicPr>
            <a:picLocks noChangeAspect="1"/>
          </p:cNvPicPr>
          <p:nvPr/>
        </p:nvPicPr>
        <p:blipFill>
          <a:blip r:embed="rId4"/>
          <a:stretch>
            <a:fillRect/>
          </a:stretch>
        </p:blipFill>
        <p:spPr>
          <a:xfrm>
            <a:off x="0" y="3839245"/>
            <a:ext cx="12030160" cy="2882736"/>
          </a:xfrm>
          <a:prstGeom prst="rect">
            <a:avLst/>
          </a:prstGeom>
        </p:spPr>
      </p:pic>
      <p:grpSp>
        <p:nvGrpSpPr>
          <p:cNvPr id="3" name="组合 2">
            <a:extLst>
              <a:ext uri="{FF2B5EF4-FFF2-40B4-BE49-F238E27FC236}">
                <a16:creationId xmlns:a16="http://schemas.microsoft.com/office/drawing/2014/main" id="{FA8DE385-EB19-C10C-9D98-6564E41BCC60}"/>
              </a:ext>
            </a:extLst>
          </p:cNvPr>
          <p:cNvGrpSpPr/>
          <p:nvPr/>
        </p:nvGrpSpPr>
        <p:grpSpPr>
          <a:xfrm>
            <a:off x="0" y="0"/>
            <a:ext cx="12204700" cy="1143001"/>
            <a:chOff x="-12700" y="-50800"/>
            <a:chExt cx="12204700" cy="1143001"/>
          </a:xfrm>
        </p:grpSpPr>
        <p:sp>
          <p:nvSpPr>
            <p:cNvPr id="4" name="Introduction">
              <a:extLst>
                <a:ext uri="{FF2B5EF4-FFF2-40B4-BE49-F238E27FC236}">
                  <a16:creationId xmlns:a16="http://schemas.microsoft.com/office/drawing/2014/main" id="{A835014A-EE7E-22D7-C320-C161302B2689}"/>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Logistic Classification – Optimized</a:t>
              </a:r>
            </a:p>
          </p:txBody>
        </p:sp>
        <p:pic>
          <p:nvPicPr>
            <p:cNvPr id="6" name="Image" descr="Image">
              <a:extLst>
                <a:ext uri="{FF2B5EF4-FFF2-40B4-BE49-F238E27FC236}">
                  <a16:creationId xmlns:a16="http://schemas.microsoft.com/office/drawing/2014/main" id="{663858D9-D9FD-16A8-B9EC-A50FC347DB1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3939690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F539163E-6B9B-2D5A-8E56-437325ED2C3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48876" y="145357"/>
            <a:ext cx="2585059" cy="842671"/>
          </a:xfrm>
          <a:prstGeom prst="rect">
            <a:avLst/>
          </a:prstGeom>
          <a:ln w="12700">
            <a:miter lim="400000"/>
          </a:ln>
        </p:spPr>
      </p:pic>
      <p:grpSp>
        <p:nvGrpSpPr>
          <p:cNvPr id="4" name="组合 1">
            <a:extLst>
              <a:ext uri="{FF2B5EF4-FFF2-40B4-BE49-F238E27FC236}">
                <a16:creationId xmlns:a16="http://schemas.microsoft.com/office/drawing/2014/main" id="{B55B3B3E-4506-F6D3-A355-43510FDA4014}"/>
              </a:ext>
            </a:extLst>
          </p:cNvPr>
          <p:cNvGrpSpPr/>
          <p:nvPr/>
        </p:nvGrpSpPr>
        <p:grpSpPr>
          <a:xfrm>
            <a:off x="0" y="0"/>
            <a:ext cx="12204700" cy="1143001"/>
            <a:chOff x="-12700" y="-50800"/>
            <a:chExt cx="12204700" cy="1143001"/>
          </a:xfrm>
        </p:grpSpPr>
        <p:sp>
          <p:nvSpPr>
            <p:cNvPr id="5" name="Introduction">
              <a:extLst>
                <a:ext uri="{FF2B5EF4-FFF2-40B4-BE49-F238E27FC236}">
                  <a16:creationId xmlns:a16="http://schemas.microsoft.com/office/drawing/2014/main" id="{369837C6-5830-52E9-3545-A8C8E3FD7716}"/>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solidFill>
                    <a:schemeClr val="bg1">
                      <a:lumMod val="95000"/>
                    </a:schemeClr>
                  </a:solidFill>
                  <a:latin typeface="Calibri"/>
                  <a:cs typeface="Calibri"/>
                </a:rPr>
                <a:t>  Error Analysis and Model Evaluation</a:t>
              </a:r>
              <a:endParaRPr lang="en-US">
                <a:solidFill>
                  <a:schemeClr val="bg1">
                    <a:lumMod val="95000"/>
                  </a:schemeClr>
                </a:solidFill>
                <a:latin typeface="Calibri" panose="020F0502020204030204" pitchFamily="34" charset="0"/>
                <a:cs typeface="Calibri" panose="020F0502020204030204" pitchFamily="34" charset="0"/>
              </a:endParaRPr>
            </a:p>
          </p:txBody>
        </p:sp>
        <p:pic>
          <p:nvPicPr>
            <p:cNvPr id="6" name="Image" descr="Image">
              <a:extLst>
                <a:ext uri="{FF2B5EF4-FFF2-40B4-BE49-F238E27FC236}">
                  <a16:creationId xmlns:a16="http://schemas.microsoft.com/office/drawing/2014/main" id="{C03AD9D6-D810-411D-C5BD-4C55E313BB2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grpSp>
        <p:nvGrpSpPr>
          <p:cNvPr id="16" name="组合 15">
            <a:extLst>
              <a:ext uri="{FF2B5EF4-FFF2-40B4-BE49-F238E27FC236}">
                <a16:creationId xmlns:a16="http://schemas.microsoft.com/office/drawing/2014/main" id="{1AA0ED78-621E-4666-C334-1ACED6CA5075}"/>
              </a:ext>
            </a:extLst>
          </p:cNvPr>
          <p:cNvGrpSpPr/>
          <p:nvPr/>
        </p:nvGrpSpPr>
        <p:grpSpPr>
          <a:xfrm>
            <a:off x="63609" y="1485900"/>
            <a:ext cx="3960000" cy="5395100"/>
            <a:chOff x="63609" y="1485900"/>
            <a:chExt cx="3960000" cy="5395100"/>
          </a:xfrm>
        </p:grpSpPr>
        <p:pic>
          <p:nvPicPr>
            <p:cNvPr id="8" name="Picture 8" descr="Shape, polygon&#10;&#10;Description automatically generated">
              <a:extLst>
                <a:ext uri="{FF2B5EF4-FFF2-40B4-BE49-F238E27FC236}">
                  <a16:creationId xmlns:a16="http://schemas.microsoft.com/office/drawing/2014/main" id="{9E3B9F36-BC93-3D56-5B29-E6E6BF032188}"/>
                </a:ext>
              </a:extLst>
            </p:cNvPr>
            <p:cNvPicPr>
              <a:picLocks noChangeAspect="1"/>
            </p:cNvPicPr>
            <p:nvPr/>
          </p:nvPicPr>
          <p:blipFill>
            <a:blip r:embed="rId4"/>
            <a:stretch>
              <a:fillRect/>
            </a:stretch>
          </p:blipFill>
          <p:spPr>
            <a:xfrm>
              <a:off x="63609" y="2921000"/>
              <a:ext cx="3960000" cy="3960000"/>
            </a:xfrm>
            <a:prstGeom prst="rect">
              <a:avLst/>
            </a:prstGeom>
          </p:spPr>
        </p:pic>
        <p:pic>
          <p:nvPicPr>
            <p:cNvPr id="9" name="Picture 9" descr="A picture containing person, person, indoor, posing&#10;&#10;Description automatically generated">
              <a:extLst>
                <a:ext uri="{FF2B5EF4-FFF2-40B4-BE49-F238E27FC236}">
                  <a16:creationId xmlns:a16="http://schemas.microsoft.com/office/drawing/2014/main" id="{136D8479-E53A-C114-9C28-23A78676BE9E}"/>
                </a:ext>
              </a:extLst>
            </p:cNvPr>
            <p:cNvPicPr>
              <a:picLocks noChangeAspect="1"/>
            </p:cNvPicPr>
            <p:nvPr/>
          </p:nvPicPr>
          <p:blipFill>
            <a:blip r:embed="rId5"/>
            <a:stretch>
              <a:fillRect/>
            </a:stretch>
          </p:blipFill>
          <p:spPr>
            <a:xfrm>
              <a:off x="1211759" y="1485900"/>
              <a:ext cx="1663700" cy="1663700"/>
            </a:xfrm>
            <a:prstGeom prst="rect">
              <a:avLst/>
            </a:prstGeom>
          </p:spPr>
        </p:pic>
      </p:grpSp>
      <p:grpSp>
        <p:nvGrpSpPr>
          <p:cNvPr id="14" name="组合 13">
            <a:extLst>
              <a:ext uri="{FF2B5EF4-FFF2-40B4-BE49-F238E27FC236}">
                <a16:creationId xmlns:a16="http://schemas.microsoft.com/office/drawing/2014/main" id="{7B72F946-57DA-FC98-7328-0C8102D9E961}"/>
              </a:ext>
            </a:extLst>
          </p:cNvPr>
          <p:cNvGrpSpPr/>
          <p:nvPr/>
        </p:nvGrpSpPr>
        <p:grpSpPr>
          <a:xfrm>
            <a:off x="8343791" y="1485900"/>
            <a:ext cx="3784600" cy="5255532"/>
            <a:chOff x="8283925" y="1486400"/>
            <a:chExt cx="3784600" cy="5255532"/>
          </a:xfrm>
        </p:grpSpPr>
        <p:pic>
          <p:nvPicPr>
            <p:cNvPr id="10" name="Picture 10" descr="Shape, radar chart, polygon&#10;&#10;Description automatically generated">
              <a:extLst>
                <a:ext uri="{FF2B5EF4-FFF2-40B4-BE49-F238E27FC236}">
                  <a16:creationId xmlns:a16="http://schemas.microsoft.com/office/drawing/2014/main" id="{353F7102-791C-E4F9-15A3-133092EE30C4}"/>
                </a:ext>
              </a:extLst>
            </p:cNvPr>
            <p:cNvPicPr>
              <a:picLocks noChangeAspect="1"/>
            </p:cNvPicPr>
            <p:nvPr/>
          </p:nvPicPr>
          <p:blipFill>
            <a:blip r:embed="rId6"/>
            <a:stretch>
              <a:fillRect/>
            </a:stretch>
          </p:blipFill>
          <p:spPr>
            <a:xfrm>
              <a:off x="8283925" y="2931932"/>
              <a:ext cx="3784600" cy="3810000"/>
            </a:xfrm>
            <a:prstGeom prst="rect">
              <a:avLst/>
            </a:prstGeom>
          </p:spPr>
        </p:pic>
        <p:pic>
          <p:nvPicPr>
            <p:cNvPr id="11" name="Picture 11">
              <a:extLst>
                <a:ext uri="{FF2B5EF4-FFF2-40B4-BE49-F238E27FC236}">
                  <a16:creationId xmlns:a16="http://schemas.microsoft.com/office/drawing/2014/main" id="{F92629DD-3DC3-EA94-145C-CB3D89392723}"/>
                </a:ext>
              </a:extLst>
            </p:cNvPr>
            <p:cNvPicPr>
              <a:picLocks noChangeAspect="1"/>
            </p:cNvPicPr>
            <p:nvPr/>
          </p:nvPicPr>
          <p:blipFill>
            <a:blip r:embed="rId7"/>
            <a:stretch>
              <a:fillRect/>
            </a:stretch>
          </p:blipFill>
          <p:spPr>
            <a:xfrm>
              <a:off x="9344625" y="1486400"/>
              <a:ext cx="1663200" cy="1663200"/>
            </a:xfrm>
            <a:prstGeom prst="rect">
              <a:avLst/>
            </a:prstGeom>
          </p:spPr>
        </p:pic>
      </p:grpSp>
      <p:grpSp>
        <p:nvGrpSpPr>
          <p:cNvPr id="15" name="组合 14">
            <a:extLst>
              <a:ext uri="{FF2B5EF4-FFF2-40B4-BE49-F238E27FC236}">
                <a16:creationId xmlns:a16="http://schemas.microsoft.com/office/drawing/2014/main" id="{DF4B27DB-82E9-565A-5890-36E4810A50A2}"/>
              </a:ext>
            </a:extLst>
          </p:cNvPr>
          <p:cNvGrpSpPr/>
          <p:nvPr/>
        </p:nvGrpSpPr>
        <p:grpSpPr>
          <a:xfrm>
            <a:off x="4173767" y="1485900"/>
            <a:ext cx="3960000" cy="5371600"/>
            <a:chOff x="4130042" y="1486400"/>
            <a:chExt cx="3960000" cy="5371600"/>
          </a:xfrm>
        </p:grpSpPr>
        <p:pic>
          <p:nvPicPr>
            <p:cNvPr id="7" name="图片 6" descr="男人在微笑&#10;&#10;描述已自动生成">
              <a:extLst>
                <a:ext uri="{FF2B5EF4-FFF2-40B4-BE49-F238E27FC236}">
                  <a16:creationId xmlns:a16="http://schemas.microsoft.com/office/drawing/2014/main" id="{A3641BAB-A86E-76B5-C517-434B498F9FF4}"/>
                </a:ext>
              </a:extLst>
            </p:cNvPr>
            <p:cNvPicPr>
              <a:picLocks noChangeAspect="1"/>
            </p:cNvPicPr>
            <p:nvPr/>
          </p:nvPicPr>
          <p:blipFill>
            <a:blip r:embed="rId8"/>
            <a:stretch>
              <a:fillRect/>
            </a:stretch>
          </p:blipFill>
          <p:spPr>
            <a:xfrm>
              <a:off x="5278442" y="1486400"/>
              <a:ext cx="1663200" cy="1663200"/>
            </a:xfrm>
            <a:prstGeom prst="rect">
              <a:avLst/>
            </a:prstGeom>
          </p:spPr>
        </p:pic>
        <p:pic>
          <p:nvPicPr>
            <p:cNvPr id="13" name="图片 12" descr="图表, 雷达图&#10;&#10;描述已自动生成">
              <a:extLst>
                <a:ext uri="{FF2B5EF4-FFF2-40B4-BE49-F238E27FC236}">
                  <a16:creationId xmlns:a16="http://schemas.microsoft.com/office/drawing/2014/main" id="{1DB5E258-A25B-A489-02A3-A7A718FFCA79}"/>
                </a:ext>
              </a:extLst>
            </p:cNvPr>
            <p:cNvPicPr>
              <a:picLocks noChangeAspect="1"/>
            </p:cNvPicPr>
            <p:nvPr/>
          </p:nvPicPr>
          <p:blipFill>
            <a:blip r:embed="rId9"/>
            <a:stretch>
              <a:fillRect/>
            </a:stretch>
          </p:blipFill>
          <p:spPr>
            <a:xfrm>
              <a:off x="4130042" y="2898000"/>
              <a:ext cx="3960000" cy="3960000"/>
            </a:xfrm>
            <a:prstGeom prst="rect">
              <a:avLst/>
            </a:prstGeom>
          </p:spPr>
        </p:pic>
      </p:grpSp>
    </p:spTree>
    <p:extLst>
      <p:ext uri="{BB962C8B-B14F-4D97-AF65-F5344CB8AC3E}">
        <p14:creationId xmlns:p14="http://schemas.microsoft.com/office/powerpoint/2010/main" val="502007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1D9636-883D-366D-0EBB-FC920A953E11}"/>
              </a:ext>
            </a:extLst>
          </p:cNvPr>
          <p:cNvSpPr>
            <a:spLocks noGrp="1"/>
          </p:cNvSpPr>
          <p:nvPr>
            <p:ph idx="1"/>
          </p:nvPr>
        </p:nvSpPr>
        <p:spPr/>
        <p:txBody>
          <a:bodyPr vert="horz" lIns="91440" tIns="45720" rIns="91440" bIns="45720" rtlCol="0" anchor="t">
            <a:normAutofit/>
          </a:bodyPr>
          <a:lstStyle/>
          <a:p>
            <a:r>
              <a:rPr lang="en-US" altLang="zh-CN">
                <a:ea typeface="等线"/>
                <a:cs typeface="Calibri"/>
              </a:rPr>
              <a:t>Different positions require the same abilities, but most of them are not.</a:t>
            </a:r>
            <a:endParaRPr lang="en-US" altLang="zh-CN">
              <a:ea typeface="+mn-lt"/>
              <a:cs typeface="+mn-lt"/>
            </a:endParaRPr>
          </a:p>
          <a:p>
            <a:r>
              <a:rPr lang="en-US" altLang="zh-CN">
                <a:ea typeface="等线"/>
                <a:cs typeface="Calibri"/>
              </a:rPr>
              <a:t>As</a:t>
            </a:r>
            <a:r>
              <a:rPr lang="zh-CN" altLang="en-US">
                <a:ea typeface="等线"/>
                <a:cs typeface="Calibri"/>
              </a:rPr>
              <a:t> </a:t>
            </a:r>
            <a:r>
              <a:rPr lang="en-US" altLang="zh-CN">
                <a:ea typeface="等线"/>
                <a:cs typeface="Calibri"/>
              </a:rPr>
              <a:t>a</a:t>
            </a:r>
            <a:r>
              <a:rPr lang="zh-CN" altLang="en-US">
                <a:ea typeface="等线"/>
                <a:cs typeface="Calibri"/>
              </a:rPr>
              <a:t> </a:t>
            </a:r>
            <a:r>
              <a:rPr lang="en-US" altLang="zh-CN">
                <a:ea typeface="等线"/>
                <a:cs typeface="Calibri"/>
              </a:rPr>
              <a:t>result,</a:t>
            </a:r>
            <a:r>
              <a:rPr lang="zh-CN" altLang="en-US">
                <a:ea typeface="等线"/>
                <a:cs typeface="Calibri"/>
              </a:rPr>
              <a:t> </a:t>
            </a:r>
            <a:r>
              <a:rPr lang="en-US" altLang="zh-CN">
                <a:ea typeface="等线"/>
                <a:cs typeface="Calibri"/>
              </a:rPr>
              <a:t>we</a:t>
            </a:r>
            <a:r>
              <a:rPr lang="zh-CN" altLang="en-US">
                <a:ea typeface="等线"/>
                <a:cs typeface="Calibri"/>
              </a:rPr>
              <a:t> </a:t>
            </a:r>
            <a:r>
              <a:rPr lang="en-US" altLang="zh-CN">
                <a:ea typeface="等线"/>
                <a:cs typeface="Calibri"/>
              </a:rPr>
              <a:t>can</a:t>
            </a:r>
            <a:r>
              <a:rPr lang="zh-CN" altLang="en-US">
                <a:ea typeface="等线"/>
                <a:cs typeface="Calibri"/>
              </a:rPr>
              <a:t> </a:t>
            </a:r>
            <a:r>
              <a:rPr lang="en-US" altLang="zh-CN">
                <a:ea typeface="等线"/>
                <a:cs typeface="Calibri"/>
              </a:rPr>
              <a:t>make</a:t>
            </a:r>
            <a:r>
              <a:rPr lang="zh-CN" altLang="en-US">
                <a:ea typeface="等线"/>
                <a:cs typeface="Calibri"/>
              </a:rPr>
              <a:t> </a:t>
            </a:r>
            <a:r>
              <a:rPr lang="en-US" altLang="zh-CN">
                <a:ea typeface="等线"/>
                <a:cs typeface="Calibri"/>
              </a:rPr>
              <a:t>a</a:t>
            </a:r>
            <a:r>
              <a:rPr lang="zh-CN" altLang="en-US">
                <a:ea typeface="等线"/>
                <a:cs typeface="Calibri"/>
              </a:rPr>
              <a:t> </a:t>
            </a:r>
            <a:r>
              <a:rPr lang="en-US" altLang="zh-CN">
                <a:ea typeface="等线"/>
                <a:cs typeface="Calibri"/>
              </a:rPr>
              <a:t>conclusion</a:t>
            </a:r>
            <a:r>
              <a:rPr lang="zh-CN" altLang="en-US">
                <a:ea typeface="等线"/>
                <a:cs typeface="Calibri"/>
              </a:rPr>
              <a:t> </a:t>
            </a:r>
            <a:r>
              <a:rPr lang="en-US" altLang="zh-CN">
                <a:ea typeface="等线"/>
                <a:cs typeface="Calibri"/>
              </a:rPr>
              <a:t>that</a:t>
            </a:r>
            <a:r>
              <a:rPr lang="zh-CN" altLang="en-US">
                <a:ea typeface="等线"/>
                <a:cs typeface="Calibri"/>
              </a:rPr>
              <a:t> </a:t>
            </a:r>
            <a:r>
              <a:rPr lang="en-US" altLang="zh-CN">
                <a:ea typeface="等线"/>
                <a:cs typeface="Calibri"/>
              </a:rPr>
              <a:t>if</a:t>
            </a:r>
            <a:r>
              <a:rPr lang="zh-CN" altLang="en-US">
                <a:ea typeface="等线"/>
                <a:cs typeface="Calibri"/>
              </a:rPr>
              <a:t> </a:t>
            </a:r>
            <a:r>
              <a:rPr lang="en-US" altLang="zh-CN">
                <a:ea typeface="等线"/>
                <a:cs typeface="Calibri"/>
              </a:rPr>
              <a:t>a</a:t>
            </a:r>
            <a:r>
              <a:rPr lang="zh-CN" altLang="en-US">
                <a:ea typeface="等线"/>
                <a:cs typeface="Calibri"/>
              </a:rPr>
              <a:t> </a:t>
            </a:r>
            <a:r>
              <a:rPr lang="en-US" altLang="zh-CN">
                <a:ea typeface="等线"/>
                <a:cs typeface="Calibri"/>
              </a:rPr>
              <a:t>position</a:t>
            </a:r>
            <a:r>
              <a:rPr lang="zh-CN" altLang="en-US">
                <a:ea typeface="等线"/>
                <a:cs typeface="Calibri"/>
              </a:rPr>
              <a:t> has </a:t>
            </a:r>
            <a:r>
              <a:rPr lang="en-US" altLang="zh-CN">
                <a:ea typeface="等线"/>
                <a:cs typeface="Calibri"/>
              </a:rPr>
              <a:t>similarities</a:t>
            </a:r>
            <a:r>
              <a:rPr lang="zh-CN" altLang="en-US">
                <a:ea typeface="等线"/>
                <a:cs typeface="Calibri"/>
              </a:rPr>
              <a:t> with other positions</a:t>
            </a:r>
            <a:r>
              <a:rPr lang="en-US" altLang="zh-CN">
                <a:ea typeface="等线"/>
                <a:cs typeface="Calibri"/>
              </a:rPr>
              <a:t>,</a:t>
            </a:r>
            <a:r>
              <a:rPr lang="zh-CN" altLang="en-US">
                <a:ea typeface="等线"/>
                <a:cs typeface="Calibri"/>
              </a:rPr>
              <a:t> </a:t>
            </a:r>
            <a:r>
              <a:rPr lang="en-US" altLang="zh-CN">
                <a:ea typeface="等线"/>
                <a:cs typeface="Calibri"/>
              </a:rPr>
              <a:t>this position's</a:t>
            </a:r>
            <a:r>
              <a:rPr lang="zh-CN" altLang="en-US">
                <a:ea typeface="等线"/>
                <a:cs typeface="Calibri"/>
              </a:rPr>
              <a:t> </a:t>
            </a:r>
            <a:r>
              <a:rPr lang="en-US" altLang="zh-CN">
                <a:ea typeface="等线"/>
                <a:cs typeface="Calibri"/>
              </a:rPr>
              <a:t>prediction</a:t>
            </a:r>
            <a:r>
              <a:rPr lang="zh-CN" altLang="en-US">
                <a:ea typeface="等线"/>
                <a:cs typeface="Calibri"/>
              </a:rPr>
              <a:t> </a:t>
            </a:r>
            <a:r>
              <a:rPr lang="en-US" altLang="zh-CN">
                <a:ea typeface="等线"/>
                <a:cs typeface="Calibri"/>
              </a:rPr>
              <a:t>will</a:t>
            </a:r>
            <a:r>
              <a:rPr lang="zh-CN" altLang="en-US">
                <a:ea typeface="等线"/>
                <a:cs typeface="Calibri"/>
              </a:rPr>
              <a:t> </a:t>
            </a:r>
            <a:r>
              <a:rPr lang="en-US" altLang="zh-CN">
                <a:ea typeface="等线"/>
                <a:cs typeface="Calibri"/>
              </a:rPr>
              <a:t>be</a:t>
            </a:r>
            <a:r>
              <a:rPr lang="zh-CN" altLang="en-US">
                <a:ea typeface="等线"/>
                <a:cs typeface="Calibri"/>
              </a:rPr>
              <a:t> </a:t>
            </a:r>
            <a:r>
              <a:rPr lang="en-US" altLang="zh-CN">
                <a:ea typeface="等线"/>
                <a:cs typeface="Calibri"/>
              </a:rPr>
              <a:t>difficult,</a:t>
            </a:r>
            <a:r>
              <a:rPr lang="zh-CN" altLang="en-US">
                <a:ea typeface="等线"/>
                <a:cs typeface="Calibri"/>
              </a:rPr>
              <a:t> </a:t>
            </a:r>
            <a:r>
              <a:rPr lang="en-US" altLang="zh-CN">
                <a:ea typeface="等线"/>
                <a:cs typeface="Calibri"/>
              </a:rPr>
              <a:t>and</a:t>
            </a:r>
            <a:r>
              <a:rPr lang="zh-CN" altLang="en-US">
                <a:ea typeface="等线"/>
                <a:cs typeface="Calibri"/>
              </a:rPr>
              <a:t> </a:t>
            </a:r>
            <a:r>
              <a:rPr lang="en-US" altLang="zh-CN">
                <a:ea typeface="等线"/>
                <a:cs typeface="Calibri"/>
              </a:rPr>
              <a:t>it</a:t>
            </a:r>
            <a:r>
              <a:rPr lang="zh-CN" altLang="en-US">
                <a:ea typeface="等线"/>
                <a:cs typeface="Calibri"/>
              </a:rPr>
              <a:t> </a:t>
            </a:r>
            <a:r>
              <a:rPr lang="en-US" altLang="zh-CN">
                <a:ea typeface="等线"/>
                <a:cs typeface="Calibri"/>
              </a:rPr>
              <a:t>may</a:t>
            </a:r>
            <a:r>
              <a:rPr lang="zh-CN" altLang="en-US">
                <a:ea typeface="等线"/>
                <a:cs typeface="Calibri"/>
              </a:rPr>
              <a:t> </a:t>
            </a:r>
            <a:r>
              <a:rPr lang="en-US" altLang="zh-CN">
                <a:ea typeface="等线"/>
                <a:cs typeface="Calibri"/>
              </a:rPr>
              <a:t>be</a:t>
            </a:r>
            <a:r>
              <a:rPr lang="zh-CN" altLang="en-US">
                <a:ea typeface="等线"/>
                <a:cs typeface="Calibri"/>
              </a:rPr>
              <a:t> </a:t>
            </a:r>
            <a:r>
              <a:rPr lang="en-US" altLang="zh-CN">
                <a:ea typeface="等线"/>
                <a:cs typeface="Calibri"/>
              </a:rPr>
              <a:t>not</a:t>
            </a:r>
            <a:r>
              <a:rPr lang="zh-CN" altLang="en-US">
                <a:ea typeface="等线"/>
                <a:cs typeface="Calibri"/>
              </a:rPr>
              <a:t> </a:t>
            </a:r>
            <a:r>
              <a:rPr lang="en-US" altLang="zh-CN">
                <a:ea typeface="等线"/>
                <a:cs typeface="Calibri"/>
              </a:rPr>
              <a:t>accurate.</a:t>
            </a:r>
            <a:endParaRPr lang="en-US" altLang="zh-CN">
              <a:ea typeface="等线"/>
              <a:cs typeface="+mn-lt"/>
            </a:endParaRPr>
          </a:p>
          <a:p>
            <a:r>
              <a:rPr lang="en-US" altLang="zh-CN">
                <a:ea typeface="等线"/>
                <a:cs typeface="Calibri"/>
              </a:rPr>
              <a:t>After changing the algorithm, the accuracy has improved a lot( to about 0.8)</a:t>
            </a:r>
          </a:p>
          <a:p>
            <a:endParaRPr lang="en-US" altLang="zh-CN">
              <a:ea typeface="等线"/>
              <a:cs typeface="Calibri"/>
            </a:endParaRPr>
          </a:p>
          <a:p>
            <a:endParaRPr lang="zh-CN">
              <a:ea typeface="等线"/>
              <a:cs typeface="Calibri"/>
            </a:endParaRPr>
          </a:p>
          <a:p>
            <a:endParaRPr lang="zh-CN" altLang="en-US">
              <a:ea typeface="等线"/>
              <a:cs typeface="Calibri"/>
            </a:endParaRPr>
          </a:p>
          <a:p>
            <a:endParaRPr lang="zh-CN" altLang="en-US">
              <a:ea typeface="等线"/>
              <a:cs typeface="Calibri"/>
            </a:endParaRPr>
          </a:p>
        </p:txBody>
      </p:sp>
      <p:grpSp>
        <p:nvGrpSpPr>
          <p:cNvPr id="2" name="组合 1">
            <a:extLst>
              <a:ext uri="{FF2B5EF4-FFF2-40B4-BE49-F238E27FC236}">
                <a16:creationId xmlns:a16="http://schemas.microsoft.com/office/drawing/2014/main" id="{7576F64F-0ACA-2E53-0935-2932B02E8DB5}"/>
              </a:ext>
            </a:extLst>
          </p:cNvPr>
          <p:cNvGrpSpPr/>
          <p:nvPr/>
        </p:nvGrpSpPr>
        <p:grpSpPr>
          <a:xfrm>
            <a:off x="0" y="0"/>
            <a:ext cx="12204700" cy="1143001"/>
            <a:chOff x="-12700" y="-50800"/>
            <a:chExt cx="12204700" cy="1143001"/>
          </a:xfrm>
        </p:grpSpPr>
        <p:sp>
          <p:nvSpPr>
            <p:cNvPr id="6" name="Introduction">
              <a:extLst>
                <a:ext uri="{FF2B5EF4-FFF2-40B4-BE49-F238E27FC236}">
                  <a16:creationId xmlns:a16="http://schemas.microsoft.com/office/drawing/2014/main" id="{A8684B7B-EEE5-3656-481F-4444C448C572}"/>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Conclusion</a:t>
              </a:r>
            </a:p>
          </p:txBody>
        </p:sp>
        <p:pic>
          <p:nvPicPr>
            <p:cNvPr id="7" name="Image" descr="Image">
              <a:extLst>
                <a:ext uri="{FF2B5EF4-FFF2-40B4-BE49-F238E27FC236}">
                  <a16:creationId xmlns:a16="http://schemas.microsoft.com/office/drawing/2014/main" id="{AEB7F2E8-D2C0-3A19-3D95-B8F20B93C68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3349546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6074569" y="7155025"/>
            <a:ext cx="347151" cy="245259"/>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smtClean="0">
                <a:latin typeface="Calibri" panose="020F0502020204030204" pitchFamily="34" charset="0"/>
                <a:cs typeface="Calibri" panose="020F0502020204030204" pitchFamily="34" charset="0"/>
              </a:rPr>
              <a:t>23</a:t>
            </a:fld>
            <a:r>
              <a:rPr lang="en-US" altLang="zh-CN">
                <a:latin typeface="Calibri" panose="020F0502020204030204" pitchFamily="34" charset="0"/>
                <a:cs typeface="Calibri" panose="020F0502020204030204" pitchFamily="34" charset="0"/>
              </a:rPr>
              <a:t>/10</a:t>
            </a:r>
            <a:endParaRPr>
              <a:latin typeface="Calibri" panose="020F0502020204030204" pitchFamily="34" charset="0"/>
              <a:cs typeface="Calibri" panose="020F0502020204030204" pitchFamily="34" charset="0"/>
            </a:endParaRPr>
          </a:p>
        </p:txBody>
      </p:sp>
      <p:sp>
        <p:nvSpPr>
          <p:cNvPr id="11" name="Speech signals:…">
            <a:extLst>
              <a:ext uri="{FF2B5EF4-FFF2-40B4-BE49-F238E27FC236}">
                <a16:creationId xmlns:a16="http://schemas.microsoft.com/office/drawing/2014/main" id="{8005AB7D-77F4-4D28-854F-707C2E7DC4B8}"/>
              </a:ext>
            </a:extLst>
          </p:cNvPr>
          <p:cNvSpPr txBox="1">
            <a:spLocks/>
          </p:cNvSpPr>
          <p:nvPr/>
        </p:nvSpPr>
        <p:spPr>
          <a:xfrm>
            <a:off x="639886" y="1842654"/>
            <a:ext cx="11216516" cy="416669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35719" tIns="35719" rIns="35719" bIns="35719" numCol="2" anchor="ctr">
            <a:noAutofit/>
          </a:bodyPr>
          <a:lstStyle>
            <a:lvl1pPr marL="381000" marR="0" indent="-381000" algn="l" defTabSz="584200" rtl="0" latinLnBrk="0">
              <a:lnSpc>
                <a:spcPct val="100000"/>
              </a:lnSpc>
              <a:spcBef>
                <a:spcPts val="400"/>
              </a:spcBef>
              <a:spcAft>
                <a:spcPts val="0"/>
              </a:spcAft>
              <a:buClrTx/>
              <a:buSzPct val="100000"/>
              <a:buFontTx/>
              <a:buChar char="•"/>
              <a:tabLst/>
              <a:defRPr sz="3200" b="1" i="0" u="none" strike="noStrike" cap="none" spc="0" baseline="0">
                <a:ln>
                  <a:noFill/>
                </a:ln>
                <a:solidFill>
                  <a:srgbClr val="24456C"/>
                </a:solidFill>
                <a:uFillTx/>
                <a:latin typeface="Calibri" panose="020F0502020204030204" pitchFamily="34" charset="0"/>
                <a:ea typeface="Calibri" panose="020F0502020204030204" pitchFamily="34" charset="0"/>
                <a:cs typeface="Calibri" panose="020F0502020204030204" pitchFamily="34" charset="0"/>
                <a:sym typeface="Helvetica Neue"/>
              </a:defRPr>
            </a:lvl1pPr>
            <a:lvl2pPr marL="889000" marR="0" indent="-444500" algn="l" defTabSz="584200" rtl="0" latinLnBrk="0">
              <a:lnSpc>
                <a:spcPct val="100000"/>
              </a:lnSpc>
              <a:spcBef>
                <a:spcPts val="400"/>
              </a:spcBef>
              <a:spcAft>
                <a:spcPts val="0"/>
              </a:spcAft>
              <a:buClrTx/>
              <a:buSzPct val="100000"/>
              <a:buFontTx/>
              <a:buChar char="•"/>
              <a:tabLst/>
              <a:defRPr sz="3000" b="0" i="0" u="none" strike="noStrike" cap="none" spc="0" baseline="0">
                <a:ln>
                  <a:noFill/>
                </a:ln>
                <a:solidFill>
                  <a:srgbClr val="24456C"/>
                </a:solidFill>
                <a:uFillTx/>
                <a:latin typeface="Calibri" panose="020F0502020204030204" pitchFamily="34" charset="0"/>
                <a:ea typeface="Calibri" panose="020F0502020204030204" pitchFamily="34" charset="0"/>
                <a:cs typeface="Calibri" panose="020F0502020204030204" pitchFamily="34" charset="0"/>
                <a:sym typeface="Helvetica Neue"/>
              </a:defRPr>
            </a:lvl2pPr>
            <a:lvl3pPr marL="1333500" marR="0" indent="-444500" algn="l" defTabSz="584200" rtl="0" latinLnBrk="0">
              <a:lnSpc>
                <a:spcPct val="100000"/>
              </a:lnSpc>
              <a:spcBef>
                <a:spcPts val="300"/>
              </a:spcBef>
              <a:spcAft>
                <a:spcPts val="0"/>
              </a:spcAft>
              <a:buClrTx/>
              <a:buSzPct val="100000"/>
              <a:buFontTx/>
              <a:buChar char="•"/>
              <a:tabLst/>
              <a:defRPr sz="2500" b="0" i="0" u="none" strike="noStrike" cap="none" spc="0" baseline="0">
                <a:ln>
                  <a:noFill/>
                </a:ln>
                <a:solidFill>
                  <a:srgbClr val="24456C"/>
                </a:solidFill>
                <a:uFillTx/>
                <a:latin typeface="Calibri" panose="020F0502020204030204" pitchFamily="34" charset="0"/>
                <a:ea typeface="Calibri" panose="020F0502020204030204" pitchFamily="34" charset="0"/>
                <a:cs typeface="Calibri" panose="020F0502020204030204" pitchFamily="34" charset="0"/>
                <a:sym typeface="Helvetica Neue"/>
              </a:defRPr>
            </a:lvl3pPr>
            <a:lvl4pPr marL="1778000" marR="0" indent="-444500" algn="l" defTabSz="584200" rtl="0" latinLnBrk="0">
              <a:lnSpc>
                <a:spcPct val="100000"/>
              </a:lnSpc>
              <a:spcBef>
                <a:spcPts val="200"/>
              </a:spcBef>
              <a:spcAft>
                <a:spcPts val="0"/>
              </a:spcAft>
              <a:buClrTx/>
              <a:buSzPct val="100000"/>
              <a:buFontTx/>
              <a:buChar char="•"/>
              <a:tabLst/>
              <a:defRPr sz="2500" b="0" i="0" u="none" strike="noStrike" cap="none" spc="0" baseline="0">
                <a:ln>
                  <a:noFill/>
                </a:ln>
                <a:solidFill>
                  <a:srgbClr val="24456C"/>
                </a:solidFill>
                <a:uFillTx/>
                <a:latin typeface="Calibri" panose="020F0502020204030204" pitchFamily="34" charset="0"/>
                <a:ea typeface="Calibri" panose="020F0502020204030204" pitchFamily="34" charset="0"/>
                <a:cs typeface="Calibri" panose="020F0502020204030204" pitchFamily="34" charset="0"/>
                <a:sym typeface="Helvetica Neue"/>
              </a:defRPr>
            </a:lvl4pPr>
            <a:lvl5pPr marL="2222500" marR="0" indent="-444500" algn="l" defTabSz="584200" rtl="0" latinLnBrk="0">
              <a:lnSpc>
                <a:spcPct val="100000"/>
              </a:lnSpc>
              <a:spcBef>
                <a:spcPts val="100"/>
              </a:spcBef>
              <a:spcAft>
                <a:spcPts val="0"/>
              </a:spcAft>
              <a:buClrTx/>
              <a:buSzPct val="100000"/>
              <a:buFontTx/>
              <a:buChar char="•"/>
              <a:tabLst/>
              <a:defRPr sz="2500" b="0" i="0" u="none" strike="noStrike" cap="none" spc="0" baseline="0">
                <a:ln>
                  <a:noFill/>
                </a:ln>
                <a:solidFill>
                  <a:srgbClr val="24456C"/>
                </a:solidFill>
                <a:uFillTx/>
                <a:latin typeface="Calibri" panose="020F0502020204030204" pitchFamily="34" charset="0"/>
                <a:ea typeface="Calibri" panose="020F0502020204030204" pitchFamily="34" charset="0"/>
                <a:cs typeface="Calibri" panose="020F0502020204030204" pitchFamily="34" charset="0"/>
                <a:sym typeface="Helvetica Neue"/>
              </a:defRPr>
            </a:lvl5pPr>
            <a:lvl6pPr marL="2639218" marR="0" indent="-416718" algn="l" defTabSz="584200" rtl="0" latinLnBrk="0">
              <a:lnSpc>
                <a:spcPct val="100000"/>
              </a:lnSpc>
              <a:spcBef>
                <a:spcPts val="400"/>
              </a:spcBef>
              <a:spcAft>
                <a:spcPts val="0"/>
              </a:spcAft>
              <a:buClrTx/>
              <a:buSzPct val="145000"/>
              <a:buFontTx/>
              <a:buChar char="•"/>
              <a:tabLst/>
              <a:defRPr sz="3000" b="0" i="0" u="none" strike="noStrike" cap="none" spc="0" baseline="0">
                <a:ln>
                  <a:noFill/>
                </a:ln>
                <a:solidFill>
                  <a:srgbClr val="24456C"/>
                </a:solidFill>
                <a:uFillTx/>
                <a:latin typeface="Helvetica Neue"/>
                <a:ea typeface="Helvetica Neue"/>
                <a:cs typeface="Helvetica Neue"/>
                <a:sym typeface="Helvetica Neue"/>
              </a:defRPr>
            </a:lvl6pPr>
            <a:lvl7pPr marL="3083718" marR="0" indent="-416718" algn="l" defTabSz="584200" rtl="0" latinLnBrk="0">
              <a:lnSpc>
                <a:spcPct val="100000"/>
              </a:lnSpc>
              <a:spcBef>
                <a:spcPts val="400"/>
              </a:spcBef>
              <a:spcAft>
                <a:spcPts val="0"/>
              </a:spcAft>
              <a:buClrTx/>
              <a:buSzPct val="145000"/>
              <a:buFontTx/>
              <a:buChar char="•"/>
              <a:tabLst/>
              <a:defRPr sz="3000" b="0" i="0" u="none" strike="noStrike" cap="none" spc="0" baseline="0">
                <a:ln>
                  <a:noFill/>
                </a:ln>
                <a:solidFill>
                  <a:srgbClr val="24456C"/>
                </a:solidFill>
                <a:uFillTx/>
                <a:latin typeface="Helvetica Neue"/>
                <a:ea typeface="Helvetica Neue"/>
                <a:cs typeface="Helvetica Neue"/>
                <a:sym typeface="Helvetica Neue"/>
              </a:defRPr>
            </a:lvl7pPr>
            <a:lvl8pPr marL="3528218" marR="0" indent="-416718" algn="l" defTabSz="584200" rtl="0" latinLnBrk="0">
              <a:lnSpc>
                <a:spcPct val="100000"/>
              </a:lnSpc>
              <a:spcBef>
                <a:spcPts val="400"/>
              </a:spcBef>
              <a:spcAft>
                <a:spcPts val="0"/>
              </a:spcAft>
              <a:buClrTx/>
              <a:buSzPct val="145000"/>
              <a:buFontTx/>
              <a:buChar char="•"/>
              <a:tabLst/>
              <a:defRPr sz="3000" b="0" i="0" u="none" strike="noStrike" cap="none" spc="0" baseline="0">
                <a:ln>
                  <a:noFill/>
                </a:ln>
                <a:solidFill>
                  <a:srgbClr val="24456C"/>
                </a:solidFill>
                <a:uFillTx/>
                <a:latin typeface="Helvetica Neue"/>
                <a:ea typeface="Helvetica Neue"/>
                <a:cs typeface="Helvetica Neue"/>
                <a:sym typeface="Helvetica Neue"/>
              </a:defRPr>
            </a:lvl8pPr>
            <a:lvl9pPr marL="3972718" marR="0" indent="-416718" algn="l" defTabSz="584200" rtl="0" latinLnBrk="0">
              <a:lnSpc>
                <a:spcPct val="100000"/>
              </a:lnSpc>
              <a:spcBef>
                <a:spcPts val="400"/>
              </a:spcBef>
              <a:spcAft>
                <a:spcPts val="0"/>
              </a:spcAft>
              <a:buClrTx/>
              <a:buSzPct val="145000"/>
              <a:buFontTx/>
              <a:buChar char="•"/>
              <a:tabLst/>
              <a:defRPr sz="3000" b="0" i="0" u="none" strike="noStrike" cap="none" spc="0" baseline="0">
                <a:ln>
                  <a:noFill/>
                </a:ln>
                <a:solidFill>
                  <a:srgbClr val="24456C"/>
                </a:solidFill>
                <a:uFillTx/>
                <a:latin typeface="Helvetica Neue"/>
                <a:ea typeface="Helvetica Neue"/>
                <a:cs typeface="Helvetica Neue"/>
                <a:sym typeface="Helvetica Neue"/>
              </a:defRPr>
            </a:lvl9pPr>
          </a:lstStyle>
          <a:p>
            <a:pPr>
              <a:defRPr sz="2500">
                <a:solidFill>
                  <a:srgbClr val="24456C"/>
                </a:solidFill>
              </a:defRPr>
            </a:pPr>
            <a:r>
              <a:rPr lang="en-US" sz="2800"/>
              <a:t>Yuchen</a:t>
            </a:r>
            <a:r>
              <a:rPr lang="zh-CN" altLang="en-US" sz="2800"/>
              <a:t> </a:t>
            </a:r>
            <a:r>
              <a:rPr lang="en-US" altLang="zh-CN" sz="2800"/>
              <a:t>Song</a:t>
            </a:r>
          </a:p>
          <a:p>
            <a:pPr lvl="1">
              <a:defRPr sz="2500">
                <a:solidFill>
                  <a:srgbClr val="24456C"/>
                </a:solidFill>
              </a:defRPr>
            </a:pPr>
            <a:r>
              <a:rPr lang="en-US" altLang="zh-CN" sz="2800"/>
              <a:t>Realize</a:t>
            </a:r>
            <a:r>
              <a:rPr lang="zh-CN" altLang="en-US" sz="2800"/>
              <a:t> </a:t>
            </a:r>
            <a:r>
              <a:rPr lang="en-US" altLang="zh-CN" sz="2800"/>
              <a:t>the algorithm</a:t>
            </a:r>
          </a:p>
          <a:p>
            <a:pPr lvl="1">
              <a:defRPr sz="2500">
                <a:solidFill>
                  <a:srgbClr val="24456C"/>
                </a:solidFill>
              </a:defRPr>
            </a:pPr>
            <a:r>
              <a:rPr lang="en-US" altLang="zh-CN" sz="2800"/>
              <a:t>Predict the positions Binary Classification</a:t>
            </a:r>
          </a:p>
          <a:p>
            <a:pPr lvl="1">
              <a:defRPr sz="2500">
                <a:solidFill>
                  <a:srgbClr val="24456C"/>
                </a:solidFill>
              </a:defRPr>
            </a:pPr>
            <a:r>
              <a:rPr lang="en-US" altLang="zh-CN" sz="2800"/>
              <a:t>Analyze the result</a:t>
            </a:r>
          </a:p>
          <a:p>
            <a:pPr>
              <a:defRPr sz="2500">
                <a:solidFill>
                  <a:srgbClr val="24456C"/>
                </a:solidFill>
              </a:defRPr>
            </a:pPr>
            <a:r>
              <a:rPr lang="en-US" sz="2800"/>
              <a:t>Boyan Zhang</a:t>
            </a:r>
          </a:p>
          <a:p>
            <a:pPr lvl="1">
              <a:defRPr sz="2500">
                <a:solidFill>
                  <a:srgbClr val="24456C"/>
                </a:solidFill>
              </a:defRPr>
            </a:pPr>
            <a:r>
              <a:rPr lang="en-US" sz="2800"/>
              <a:t> Sculping data from </a:t>
            </a:r>
            <a:r>
              <a:rPr lang="en-US" sz="2800" i="1"/>
              <a:t>sofifa.com</a:t>
            </a:r>
          </a:p>
          <a:p>
            <a:pPr lvl="1">
              <a:defRPr sz="2500">
                <a:solidFill>
                  <a:srgbClr val="24456C"/>
                </a:solidFill>
              </a:defRPr>
            </a:pPr>
            <a:r>
              <a:rPr lang="en-US" sz="2800"/>
              <a:t> Multi-threading optimization</a:t>
            </a:r>
          </a:p>
          <a:p>
            <a:pPr lvl="1">
              <a:defRPr sz="2500">
                <a:solidFill>
                  <a:srgbClr val="24456C"/>
                </a:solidFill>
              </a:defRPr>
            </a:pPr>
            <a:r>
              <a:rPr lang="en-US" sz="2800"/>
              <a:t> </a:t>
            </a:r>
            <a:r>
              <a:rPr lang="en-US" sz="2800" err="1"/>
              <a:t>Tensorflow</a:t>
            </a:r>
            <a:r>
              <a:rPr lang="en-US" sz="2800"/>
              <a:t> </a:t>
            </a:r>
            <a:r>
              <a:rPr lang="en-US" sz="2800" err="1"/>
              <a:t>inplementation</a:t>
            </a:r>
            <a:endParaRPr lang="en-US" sz="2800"/>
          </a:p>
          <a:p>
            <a:pPr>
              <a:defRPr sz="2500">
                <a:solidFill>
                  <a:srgbClr val="24456C"/>
                </a:solidFill>
              </a:defRPr>
            </a:pPr>
            <a:r>
              <a:rPr lang="en-US" sz="2800" err="1"/>
              <a:t>Yizhi</a:t>
            </a:r>
            <a:r>
              <a:rPr lang="zh-CN" altLang="en-US" sz="2800"/>
              <a:t> </a:t>
            </a:r>
            <a:r>
              <a:rPr lang="en-US" altLang="zh-CN" sz="2800"/>
              <a:t>Wang</a:t>
            </a:r>
          </a:p>
          <a:p>
            <a:pPr lvl="1">
              <a:defRPr sz="2500">
                <a:solidFill>
                  <a:srgbClr val="24456C"/>
                </a:solidFill>
              </a:defRPr>
            </a:pPr>
            <a:r>
              <a:rPr lang="en-US" altLang="zh-CN" sz="2800"/>
              <a:t>Analyze</a:t>
            </a:r>
            <a:r>
              <a:rPr lang="zh-CN" altLang="en-US" sz="2800"/>
              <a:t> </a:t>
            </a:r>
            <a:r>
              <a:rPr lang="en-US" altLang="zh-CN" sz="2800"/>
              <a:t>the</a:t>
            </a:r>
            <a:r>
              <a:rPr lang="zh-CN" altLang="en-US" sz="2800"/>
              <a:t> </a:t>
            </a:r>
            <a:r>
              <a:rPr lang="en-US" altLang="zh-CN" sz="2800"/>
              <a:t>result</a:t>
            </a:r>
            <a:r>
              <a:rPr lang="zh-CN" altLang="en-US" sz="2800"/>
              <a:t> </a:t>
            </a:r>
            <a:r>
              <a:rPr lang="en-US" altLang="zh-CN" sz="2800"/>
              <a:t>demonstrated</a:t>
            </a:r>
            <a:r>
              <a:rPr lang="zh-CN" altLang="en-US" sz="2800"/>
              <a:t> </a:t>
            </a:r>
            <a:r>
              <a:rPr lang="en-US" altLang="zh-CN" sz="2800"/>
              <a:t>by</a:t>
            </a:r>
            <a:r>
              <a:rPr lang="zh-CN" altLang="en-US" sz="2800"/>
              <a:t> </a:t>
            </a:r>
            <a:r>
              <a:rPr lang="en-US" altLang="zh-CN" sz="2800"/>
              <a:t>cartogram</a:t>
            </a:r>
          </a:p>
          <a:p>
            <a:pPr lvl="1">
              <a:defRPr sz="2500">
                <a:solidFill>
                  <a:srgbClr val="24456C"/>
                </a:solidFill>
              </a:defRPr>
            </a:pPr>
            <a:r>
              <a:rPr lang="en-US" altLang="zh-CN" sz="2800"/>
              <a:t>Write paper </a:t>
            </a:r>
          </a:p>
          <a:p>
            <a:pPr lvl="1">
              <a:defRPr sz="2500">
                <a:solidFill>
                  <a:srgbClr val="24456C"/>
                </a:solidFill>
              </a:defRPr>
            </a:pPr>
            <a:r>
              <a:rPr lang="en-US" altLang="zh-CN" sz="2800"/>
              <a:t>PPT making</a:t>
            </a:r>
          </a:p>
          <a:p>
            <a:pPr>
              <a:defRPr sz="2500">
                <a:solidFill>
                  <a:srgbClr val="24456C"/>
                </a:solidFill>
              </a:defRPr>
            </a:pPr>
            <a:r>
              <a:rPr lang="en-US" sz="2800" err="1"/>
              <a:t>Baoguanyan</a:t>
            </a:r>
            <a:r>
              <a:rPr lang="zh-CN" altLang="en-US" sz="2800"/>
              <a:t> </a:t>
            </a:r>
            <a:r>
              <a:rPr lang="en-US" altLang="zh-CN" sz="2800"/>
              <a:t>Kang</a:t>
            </a:r>
          </a:p>
          <a:p>
            <a:pPr lvl="1">
              <a:defRPr sz="2500">
                <a:solidFill>
                  <a:srgbClr val="24456C"/>
                </a:solidFill>
              </a:defRPr>
            </a:pPr>
            <a:r>
              <a:rPr lang="en-US" sz="2800"/>
              <a:t>Identify the research direction</a:t>
            </a:r>
          </a:p>
          <a:p>
            <a:pPr lvl="1">
              <a:defRPr sz="2500">
                <a:solidFill>
                  <a:srgbClr val="24456C"/>
                </a:solidFill>
              </a:defRPr>
            </a:pPr>
            <a:r>
              <a:rPr lang="en-US" sz="2800"/>
              <a:t>introduce to original data</a:t>
            </a:r>
          </a:p>
          <a:p>
            <a:pPr lvl="1">
              <a:defRPr sz="2500">
                <a:solidFill>
                  <a:srgbClr val="24456C"/>
                </a:solidFill>
              </a:defRPr>
            </a:pPr>
            <a:r>
              <a:rPr lang="en-US" sz="2800"/>
              <a:t>giving the conclusion </a:t>
            </a:r>
          </a:p>
        </p:txBody>
      </p:sp>
      <p:grpSp>
        <p:nvGrpSpPr>
          <p:cNvPr id="2" name="组合 1">
            <a:extLst>
              <a:ext uri="{FF2B5EF4-FFF2-40B4-BE49-F238E27FC236}">
                <a16:creationId xmlns:a16="http://schemas.microsoft.com/office/drawing/2014/main" id="{8AF2B6F8-3801-5ADE-EDB6-42FED783CF5E}"/>
              </a:ext>
            </a:extLst>
          </p:cNvPr>
          <p:cNvGrpSpPr/>
          <p:nvPr/>
        </p:nvGrpSpPr>
        <p:grpSpPr>
          <a:xfrm>
            <a:off x="0" y="0"/>
            <a:ext cx="12204700" cy="1143001"/>
            <a:chOff x="-12700" y="-50800"/>
            <a:chExt cx="12204700" cy="1143001"/>
          </a:xfrm>
        </p:grpSpPr>
        <p:sp>
          <p:nvSpPr>
            <p:cNvPr id="3" name="Introduction">
              <a:extLst>
                <a:ext uri="{FF2B5EF4-FFF2-40B4-BE49-F238E27FC236}">
                  <a16:creationId xmlns:a16="http://schemas.microsoft.com/office/drawing/2014/main" id="{1B7CDBF6-BE18-4B7C-098B-C3C4AFE13CE2}"/>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Group Member Contributions</a:t>
              </a:r>
            </a:p>
          </p:txBody>
        </p:sp>
        <p:pic>
          <p:nvPicPr>
            <p:cNvPr id="4" name="Image" descr="Image">
              <a:extLst>
                <a:ext uri="{FF2B5EF4-FFF2-40B4-BE49-F238E27FC236}">
                  <a16:creationId xmlns:a16="http://schemas.microsoft.com/office/drawing/2014/main" id="{EE451317-3F03-116B-2A25-E5ACA4B0D28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383130947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418626-D390-DF71-C913-1E3B1495E934}"/>
              </a:ext>
            </a:extLst>
          </p:cNvPr>
          <p:cNvSpPr>
            <a:spLocks noGrp="1"/>
          </p:cNvSpPr>
          <p:nvPr>
            <p:ph type="body" idx="1"/>
          </p:nvPr>
        </p:nvSpPr>
        <p:spPr>
          <a:xfrm>
            <a:off x="701568" y="1518928"/>
            <a:ext cx="10728432" cy="4832886"/>
          </a:xfrm>
        </p:spPr>
        <p:txBody>
          <a:bodyPr>
            <a:normAutofit fontScale="92500" lnSpcReduction="10000"/>
          </a:bodyPr>
          <a:lstStyle/>
          <a:p>
            <a:pPr marL="0" indent="0">
              <a:buNone/>
            </a:pPr>
            <a:r>
              <a:rPr lang="en-US" sz="2800" b="0"/>
              <a:t>Retrieved</a:t>
            </a:r>
            <a:r>
              <a:rPr lang="zh-CN" altLang="en-US" sz="2800" b="0"/>
              <a:t> </a:t>
            </a:r>
            <a:r>
              <a:rPr lang="en-US" altLang="zh-CN" sz="2800" b="0"/>
              <a:t>from</a:t>
            </a:r>
            <a:r>
              <a:rPr lang="zh-CN" altLang="en-US" b="0"/>
              <a:t>： </a:t>
            </a:r>
            <a:endParaRPr lang="en-US" altLang="zh-CN" b="0"/>
          </a:p>
          <a:p>
            <a:r>
              <a:rPr lang="en-US" sz="2800" b="0"/>
              <a:t>https://</a:t>
            </a:r>
            <a:r>
              <a:rPr lang="en-US" sz="2800" b="0" err="1"/>
              <a:t>www.crummy.com</a:t>
            </a:r>
            <a:r>
              <a:rPr lang="en-US" sz="2800" b="0"/>
              <a:t>/software/</a:t>
            </a:r>
            <a:r>
              <a:rPr lang="en-US" sz="2800" b="0" err="1"/>
              <a:t>BeautifulSoup</a:t>
            </a:r>
            <a:r>
              <a:rPr lang="en-US" sz="2800" b="0"/>
              <a:t>/bs4/doc/  https://</a:t>
            </a:r>
            <a:r>
              <a:rPr lang="en-US" sz="2800" b="0" err="1"/>
              <a:t>sofifa.com</a:t>
            </a:r>
            <a:r>
              <a:rPr lang="en-US" sz="2800" b="0"/>
              <a:t> </a:t>
            </a:r>
          </a:p>
          <a:p>
            <a:endParaRPr lang="en-US" sz="2800" b="0"/>
          </a:p>
          <a:p>
            <a:r>
              <a:rPr lang="en-US" sz="2800" b="0"/>
              <a:t>https://</a:t>
            </a:r>
            <a:r>
              <a:rPr lang="en-US" sz="2800" b="0" err="1"/>
              <a:t>scikitlearn.org</a:t>
            </a:r>
            <a:r>
              <a:rPr lang="en-US" sz="2800" b="0"/>
              <a:t>/stable/modules/generated/</a:t>
            </a:r>
            <a:r>
              <a:rPr lang="en-US" sz="2800" b="0" err="1"/>
              <a:t>sklearn.model_selection.GridSearchCV.html</a:t>
            </a:r>
            <a:endParaRPr lang="en-US" sz="2800" b="0"/>
          </a:p>
          <a:p>
            <a:endParaRPr lang="en-US" sz="2800" b="0"/>
          </a:p>
          <a:p>
            <a:r>
              <a:rPr lang="en-US" sz="2800" b="0"/>
              <a:t>https://</a:t>
            </a:r>
            <a:r>
              <a:rPr lang="en-US" sz="2800" b="0" err="1"/>
              <a:t>scikitlearn.org</a:t>
            </a:r>
            <a:r>
              <a:rPr lang="en-US" sz="2800" b="0"/>
              <a:t>/stable/modules/generated/</a:t>
            </a:r>
            <a:r>
              <a:rPr lang="en-US" sz="2800" b="0" err="1"/>
              <a:t>sklearn.ensemble.GradientBoostingClassifier.html</a:t>
            </a:r>
            <a:endParaRPr lang="en-US" sz="2800" b="0"/>
          </a:p>
          <a:p>
            <a:endParaRPr lang="en-US" sz="2800" b="0"/>
          </a:p>
          <a:p>
            <a:r>
              <a:rPr lang="en-US" sz="2800" b="0"/>
              <a:t>https://</a:t>
            </a:r>
            <a:r>
              <a:rPr lang="en-US" sz="2800" b="0" err="1"/>
              <a:t>scikitlearn.org</a:t>
            </a:r>
            <a:r>
              <a:rPr lang="en-US" sz="2800" b="0"/>
              <a:t>/stable/modules/generated/</a:t>
            </a:r>
            <a:r>
              <a:rPr lang="en-US" sz="2800" b="0" err="1"/>
              <a:t>sklearn.model_selection.GridSearchCV.html</a:t>
            </a:r>
            <a:endParaRPr lang="en-CN" sz="2800" b="0"/>
          </a:p>
        </p:txBody>
      </p:sp>
      <p:grpSp>
        <p:nvGrpSpPr>
          <p:cNvPr id="5" name="组合 4">
            <a:extLst>
              <a:ext uri="{FF2B5EF4-FFF2-40B4-BE49-F238E27FC236}">
                <a16:creationId xmlns:a16="http://schemas.microsoft.com/office/drawing/2014/main" id="{3D633514-1447-905E-1F4A-8D034EB7E2D7}"/>
              </a:ext>
            </a:extLst>
          </p:cNvPr>
          <p:cNvGrpSpPr/>
          <p:nvPr/>
        </p:nvGrpSpPr>
        <p:grpSpPr>
          <a:xfrm>
            <a:off x="0" y="0"/>
            <a:ext cx="12204700" cy="1143001"/>
            <a:chOff x="-12700" y="-50800"/>
            <a:chExt cx="12204700" cy="1143001"/>
          </a:xfrm>
        </p:grpSpPr>
        <p:sp>
          <p:nvSpPr>
            <p:cNvPr id="6" name="Introduction">
              <a:extLst>
                <a:ext uri="{FF2B5EF4-FFF2-40B4-BE49-F238E27FC236}">
                  <a16:creationId xmlns:a16="http://schemas.microsoft.com/office/drawing/2014/main" id="{858DB010-E3AB-D466-44A3-98EF2CD4CE0B}"/>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References</a:t>
              </a:r>
            </a:p>
          </p:txBody>
        </p:sp>
        <p:pic>
          <p:nvPicPr>
            <p:cNvPr id="7" name="Image" descr="Image">
              <a:extLst>
                <a:ext uri="{FF2B5EF4-FFF2-40B4-BE49-F238E27FC236}">
                  <a16:creationId xmlns:a16="http://schemas.microsoft.com/office/drawing/2014/main" id="{D4793EC5-314D-B498-0F8A-C497DFBE23F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249461845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eep Speaker Embeddings…">
            <a:extLst>
              <a:ext uri="{FF2B5EF4-FFF2-40B4-BE49-F238E27FC236}">
                <a16:creationId xmlns:a16="http://schemas.microsoft.com/office/drawing/2014/main" id="{A2AD58BC-20D9-8A1E-892F-54E62BD7CBBB}"/>
              </a:ext>
            </a:extLst>
          </p:cNvPr>
          <p:cNvSpPr txBox="1">
            <a:spLocks/>
          </p:cNvSpPr>
          <p:nvPr/>
        </p:nvSpPr>
        <p:spPr>
          <a:xfrm>
            <a:off x="-1" y="0"/>
            <a:ext cx="12192001" cy="2659224"/>
          </a:xfrm>
          <a:prstGeom prst="rect">
            <a:avLst/>
          </a:prstGeom>
          <a:solidFill>
            <a:srgbClr val="19456F"/>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sz="4200">
                <a:solidFill>
                  <a:srgbClr val="C1D8B4"/>
                </a:solidFill>
              </a:defRPr>
            </a:pPr>
            <a:r>
              <a:rPr lang="en-US" sz="6600" b="1">
                <a:solidFill>
                  <a:schemeClr val="bg1">
                    <a:lumMod val="95000"/>
                  </a:schemeClr>
                </a:solidFill>
                <a:latin typeface="Calibri" panose="020F0502020204030204" pitchFamily="34" charset="0"/>
                <a:cs typeface="Calibri" panose="020F0502020204030204" pitchFamily="34" charset="0"/>
              </a:rPr>
              <a:t>Q&amp;A</a:t>
            </a:r>
            <a:endParaRPr lang="en-US" sz="6600">
              <a:solidFill>
                <a:schemeClr val="bg1">
                  <a:lumMod val="95000"/>
                </a:schemeClr>
              </a:solidFill>
              <a:latin typeface="+mn-lt"/>
              <a:cs typeface="Calibri" panose="020F0502020204030204" pitchFamily="34" charset="0"/>
            </a:endParaRPr>
          </a:p>
        </p:txBody>
      </p:sp>
      <p:sp>
        <p:nvSpPr>
          <p:cNvPr id="5" name="Danwei Cai, Zexin Cai and Ming Li…">
            <a:extLst>
              <a:ext uri="{FF2B5EF4-FFF2-40B4-BE49-F238E27FC236}">
                <a16:creationId xmlns:a16="http://schemas.microsoft.com/office/drawing/2014/main" id="{B66F202D-78B0-A3E0-8995-99E1A9EA432B}"/>
              </a:ext>
            </a:extLst>
          </p:cNvPr>
          <p:cNvSpPr txBox="1">
            <a:spLocks/>
          </p:cNvSpPr>
          <p:nvPr/>
        </p:nvSpPr>
        <p:spPr>
          <a:xfrm>
            <a:off x="-203478" y="3100942"/>
            <a:ext cx="12252960" cy="174160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sz="2500">
                <a:solidFill>
                  <a:srgbClr val="24456C"/>
                </a:solidFill>
              </a:defRPr>
            </a:pPr>
            <a:r>
              <a:rPr lang="en-US" sz="3200">
                <a:solidFill>
                  <a:srgbClr val="24456C"/>
                </a:solidFill>
              </a:rPr>
              <a:t>Thank you!</a:t>
            </a:r>
          </a:p>
          <a:p>
            <a:pPr>
              <a:defRPr sz="2500">
                <a:solidFill>
                  <a:srgbClr val="24456C"/>
                </a:solidFill>
              </a:defRPr>
            </a:pPr>
            <a:r>
              <a:rPr lang="en-US" sz="1800">
                <a:solidFill>
                  <a:srgbClr val="24456C"/>
                </a:solidFill>
                <a:latin typeface="Calibri" panose="020F0502020204030204" pitchFamily="34" charset="0"/>
                <a:cs typeface="Calibri" panose="020F0502020204030204" pitchFamily="34" charset="0"/>
              </a:rPr>
              <a:t>Yuchen</a:t>
            </a:r>
            <a:r>
              <a:rPr lang="zh-CN" altLang="en-US" sz="1800">
                <a:solidFill>
                  <a:srgbClr val="24456C"/>
                </a:solidFill>
                <a:latin typeface="Calibri" panose="020F0502020204030204" pitchFamily="34" charset="0"/>
                <a:cs typeface="Calibri" panose="020F0502020204030204" pitchFamily="34" charset="0"/>
              </a:rPr>
              <a:t> </a:t>
            </a:r>
            <a:r>
              <a:rPr lang="en-US" altLang="zh-CN" sz="1800">
                <a:solidFill>
                  <a:srgbClr val="24456C"/>
                </a:solidFill>
                <a:latin typeface="Calibri" panose="020F0502020204030204" pitchFamily="34" charset="0"/>
                <a:cs typeface="Calibri" panose="020F0502020204030204" pitchFamily="34" charset="0"/>
              </a:rPr>
              <a:t>Song</a:t>
            </a:r>
            <a:r>
              <a:rPr lang="en-US" sz="1800">
                <a:solidFill>
                  <a:srgbClr val="24456C"/>
                </a:solidFill>
                <a:latin typeface="Calibri" panose="020F0502020204030204" pitchFamily="34" charset="0"/>
                <a:cs typeface="Calibri" panose="020F0502020204030204" pitchFamily="34" charset="0"/>
              </a:rPr>
              <a:t>(ys</a:t>
            </a:r>
            <a:r>
              <a:rPr lang="en-US" altLang="zh-CN" sz="1800">
                <a:solidFill>
                  <a:srgbClr val="24456C"/>
                </a:solidFill>
                <a:latin typeface="Calibri" panose="020F0502020204030204" pitchFamily="34" charset="0"/>
                <a:cs typeface="Calibri" panose="020F0502020204030204" pitchFamily="34" charset="0"/>
              </a:rPr>
              <a:t>396</a:t>
            </a:r>
            <a:r>
              <a:rPr lang="en-US" sz="1800">
                <a:solidFill>
                  <a:srgbClr val="24456C"/>
                </a:solidFill>
                <a:latin typeface="Calibri" panose="020F0502020204030204" pitchFamily="34" charset="0"/>
                <a:cs typeface="Calibri" panose="020F0502020204030204" pitchFamily="34" charset="0"/>
              </a:rPr>
              <a:t>@duke.edu)</a:t>
            </a:r>
          </a:p>
          <a:p>
            <a:pPr>
              <a:defRPr sz="2500">
                <a:solidFill>
                  <a:srgbClr val="24456C"/>
                </a:solidFill>
              </a:defRPr>
            </a:pPr>
            <a:r>
              <a:rPr lang="en-US" sz="1800">
                <a:solidFill>
                  <a:srgbClr val="24456C"/>
                </a:solidFill>
              </a:rPr>
              <a:t>Boyan</a:t>
            </a:r>
            <a:r>
              <a:rPr lang="zh-CN" altLang="en-US" sz="1800">
                <a:solidFill>
                  <a:srgbClr val="24456C"/>
                </a:solidFill>
              </a:rPr>
              <a:t> </a:t>
            </a:r>
            <a:r>
              <a:rPr lang="en-US" altLang="zh-CN" sz="1800">
                <a:solidFill>
                  <a:srgbClr val="24456C"/>
                </a:solidFill>
              </a:rPr>
              <a:t>Zhang</a:t>
            </a:r>
            <a:r>
              <a:rPr lang="en-US" sz="1800">
                <a:solidFill>
                  <a:srgbClr val="24456C"/>
                </a:solidFill>
                <a:latin typeface="Calibri" panose="020F0502020204030204" pitchFamily="34" charset="0"/>
                <a:cs typeface="Calibri" panose="020F0502020204030204" pitchFamily="34" charset="0"/>
              </a:rPr>
              <a:t>(bz</a:t>
            </a:r>
            <a:r>
              <a:rPr lang="en-US" altLang="zh-CN" sz="1800">
                <a:solidFill>
                  <a:srgbClr val="24456C"/>
                </a:solidFill>
                <a:latin typeface="Calibri" panose="020F0502020204030204" pitchFamily="34" charset="0"/>
                <a:cs typeface="Calibri" panose="020F0502020204030204" pitchFamily="34" charset="0"/>
              </a:rPr>
              <a:t>106</a:t>
            </a:r>
            <a:r>
              <a:rPr lang="en-US" sz="1800">
                <a:solidFill>
                  <a:srgbClr val="24456C"/>
                </a:solidFill>
                <a:latin typeface="Calibri" panose="020F0502020204030204" pitchFamily="34" charset="0"/>
                <a:cs typeface="Calibri" panose="020F0502020204030204" pitchFamily="34" charset="0"/>
              </a:rPr>
              <a:t>@duke.edu)</a:t>
            </a:r>
          </a:p>
          <a:p>
            <a:pPr>
              <a:defRPr sz="2500">
                <a:solidFill>
                  <a:srgbClr val="24456C"/>
                </a:solidFill>
              </a:defRPr>
            </a:pPr>
            <a:r>
              <a:rPr lang="en-US" sz="1800" err="1">
                <a:solidFill>
                  <a:srgbClr val="24456C"/>
                </a:solidFill>
              </a:rPr>
              <a:t>Yizhi</a:t>
            </a:r>
            <a:r>
              <a:rPr lang="zh-CN" altLang="en-US" sz="1800">
                <a:solidFill>
                  <a:srgbClr val="24456C"/>
                </a:solidFill>
              </a:rPr>
              <a:t> </a:t>
            </a:r>
            <a:r>
              <a:rPr lang="en-US" altLang="zh-CN" sz="1800">
                <a:solidFill>
                  <a:srgbClr val="24456C"/>
                </a:solidFill>
              </a:rPr>
              <a:t>Wang</a:t>
            </a:r>
            <a:r>
              <a:rPr lang="en-US" sz="1800">
                <a:solidFill>
                  <a:srgbClr val="24456C"/>
                </a:solidFill>
                <a:latin typeface="Calibri" panose="020F0502020204030204" pitchFamily="34" charset="0"/>
                <a:cs typeface="Calibri" panose="020F0502020204030204" pitchFamily="34" charset="0"/>
              </a:rPr>
              <a:t>(yw</a:t>
            </a:r>
            <a:r>
              <a:rPr lang="en-US" altLang="zh-CN" sz="1800">
                <a:solidFill>
                  <a:srgbClr val="24456C"/>
                </a:solidFill>
                <a:latin typeface="Calibri" panose="020F0502020204030204" pitchFamily="34" charset="0"/>
                <a:cs typeface="Calibri" panose="020F0502020204030204" pitchFamily="34" charset="0"/>
              </a:rPr>
              <a:t>571</a:t>
            </a:r>
            <a:r>
              <a:rPr lang="en-US" sz="1800">
                <a:solidFill>
                  <a:srgbClr val="24456C"/>
                </a:solidFill>
                <a:latin typeface="Calibri" panose="020F0502020204030204" pitchFamily="34" charset="0"/>
                <a:cs typeface="Calibri" panose="020F0502020204030204" pitchFamily="34" charset="0"/>
              </a:rPr>
              <a:t>@duke.edu)</a:t>
            </a:r>
          </a:p>
          <a:p>
            <a:pPr>
              <a:defRPr sz="2500">
                <a:solidFill>
                  <a:srgbClr val="24456C"/>
                </a:solidFill>
              </a:defRPr>
            </a:pPr>
            <a:r>
              <a:rPr lang="en-US" sz="1800" err="1">
                <a:solidFill>
                  <a:srgbClr val="24456C"/>
                </a:solidFill>
              </a:rPr>
              <a:t>Baoguanyan</a:t>
            </a:r>
            <a:r>
              <a:rPr lang="zh-CN" altLang="en-US" sz="1800">
                <a:solidFill>
                  <a:srgbClr val="24456C"/>
                </a:solidFill>
              </a:rPr>
              <a:t> </a:t>
            </a:r>
            <a:r>
              <a:rPr lang="en-US" altLang="zh-CN" sz="1800">
                <a:solidFill>
                  <a:srgbClr val="24456C"/>
                </a:solidFill>
              </a:rPr>
              <a:t>Kang</a:t>
            </a:r>
            <a:r>
              <a:rPr lang="zh-CN" altLang="en-US" sz="1800">
                <a:solidFill>
                  <a:srgbClr val="24456C"/>
                </a:solidFill>
              </a:rPr>
              <a:t>（</a:t>
            </a:r>
            <a:r>
              <a:rPr lang="en-US" altLang="zh-CN" sz="1800">
                <a:solidFill>
                  <a:srgbClr val="24456C"/>
                </a:solidFill>
              </a:rPr>
              <a:t>bk220@duke.edu</a:t>
            </a:r>
            <a:r>
              <a:rPr lang="zh-CN" altLang="en-US" sz="1800">
                <a:solidFill>
                  <a:srgbClr val="24456C"/>
                </a:solidFill>
              </a:rPr>
              <a:t>）</a:t>
            </a:r>
            <a:endParaRPr lang="en-US" sz="1800">
              <a:solidFill>
                <a:srgbClr val="24456C"/>
              </a:solidFill>
              <a:latin typeface="Calibri" panose="020F0502020204030204" pitchFamily="34" charset="0"/>
              <a:cs typeface="Calibri" panose="020F0502020204030204" pitchFamily="34" charset="0"/>
            </a:endParaRPr>
          </a:p>
        </p:txBody>
      </p:sp>
      <p:sp>
        <p:nvSpPr>
          <p:cNvPr id="6" name="Slide Number">
            <a:extLst>
              <a:ext uri="{FF2B5EF4-FFF2-40B4-BE49-F238E27FC236}">
                <a16:creationId xmlns:a16="http://schemas.microsoft.com/office/drawing/2014/main" id="{3C62F4B9-B89D-0EAA-8508-00841104B72D}"/>
              </a:ext>
            </a:extLst>
          </p:cNvPr>
          <p:cNvSpPr txBox="1">
            <a:spLocks/>
          </p:cNvSpPr>
          <p:nvPr/>
        </p:nvSpPr>
        <p:spPr>
          <a:xfrm>
            <a:off x="5686816" y="6819254"/>
            <a:ext cx="818363" cy="348813"/>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Helvetica Neue Thin"/>
                <a:ea typeface="Helvetica Neue Thin"/>
                <a:cs typeface="Helvetica Neue Thin"/>
                <a:sym typeface="Helvetica Neue Thi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CB4B4D-7CA3-9044-876B-883B54F8677D}" type="slidenum">
              <a:rPr lang="en-CN" sz="1400" smtClean="0">
                <a:latin typeface="Calibri" panose="020F0502020204030204" pitchFamily="34" charset="0"/>
                <a:cs typeface="Calibri" panose="020F0502020204030204" pitchFamily="34" charset="0"/>
              </a:rPr>
              <a:pPr/>
              <a:t>25</a:t>
            </a:fld>
            <a:r>
              <a:rPr lang="en-CN" altLang="zh-CN" sz="1400">
                <a:latin typeface="Calibri" panose="020F0502020204030204" pitchFamily="34" charset="0"/>
                <a:cs typeface="Calibri" panose="020F0502020204030204" pitchFamily="34" charset="0"/>
              </a:rPr>
              <a:t>/10</a:t>
            </a:r>
            <a:endParaRPr lang="en-CN" sz="1400">
              <a:latin typeface="Calibri" panose="020F0502020204030204" pitchFamily="34" charset="0"/>
              <a:cs typeface="Calibri" panose="020F0502020204030204" pitchFamily="34" charset="0"/>
            </a:endParaRPr>
          </a:p>
        </p:txBody>
      </p:sp>
      <p:pic>
        <p:nvPicPr>
          <p:cNvPr id="7" name="Image" descr="Image">
            <a:extLst>
              <a:ext uri="{FF2B5EF4-FFF2-40B4-BE49-F238E27FC236}">
                <a16:creationId xmlns:a16="http://schemas.microsoft.com/office/drawing/2014/main" id="{4D31CF26-B6FB-912F-3A53-E6962C66E69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28612" y="4858268"/>
            <a:ext cx="3743141" cy="1597025"/>
          </a:xfrm>
          <a:prstGeom prst="rect">
            <a:avLst/>
          </a:prstGeom>
          <a:ln w="12700">
            <a:miter lim="400000"/>
          </a:ln>
        </p:spPr>
      </p:pic>
      <p:cxnSp>
        <p:nvCxnSpPr>
          <p:cNvPr id="8" name="直线连接符 9">
            <a:extLst>
              <a:ext uri="{FF2B5EF4-FFF2-40B4-BE49-F238E27FC236}">
                <a16:creationId xmlns:a16="http://schemas.microsoft.com/office/drawing/2014/main" id="{44C9C341-742B-88F7-7ECE-0D0FBD477396}"/>
              </a:ext>
            </a:extLst>
          </p:cNvPr>
          <p:cNvCxnSpPr>
            <a:cxnSpLocks/>
          </p:cNvCxnSpPr>
          <p:nvPr/>
        </p:nvCxnSpPr>
        <p:spPr>
          <a:xfrm>
            <a:off x="1699323" y="6455293"/>
            <a:ext cx="8793351" cy="0"/>
          </a:xfrm>
          <a:prstGeom prst="line">
            <a:avLst/>
          </a:prstGeom>
          <a:noFill/>
          <a:ln w="25400" cap="flat">
            <a:solidFill>
              <a:srgbClr val="21466C"/>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5622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0FCB-AA52-0652-3398-2E80B6AAB3DA}"/>
              </a:ext>
            </a:extLst>
          </p:cNvPr>
          <p:cNvSpPr>
            <a:spLocks noGrp="1"/>
          </p:cNvSpPr>
          <p:nvPr>
            <p:ph type="title"/>
          </p:nvPr>
        </p:nvSpPr>
        <p:spPr/>
        <p:txBody>
          <a:bodyPr/>
          <a:lstStyle/>
          <a:p>
            <a:endParaRPr lang="en-CN"/>
          </a:p>
        </p:txBody>
      </p:sp>
      <p:pic>
        <p:nvPicPr>
          <p:cNvPr id="14" name="Content Placeholder 13">
            <a:extLst>
              <a:ext uri="{FF2B5EF4-FFF2-40B4-BE49-F238E27FC236}">
                <a16:creationId xmlns:a16="http://schemas.microsoft.com/office/drawing/2014/main" id="{E16C7816-C87D-5276-EF77-AB8054DBB49A}"/>
              </a:ext>
            </a:extLst>
          </p:cNvPr>
          <p:cNvPicPr>
            <a:picLocks noGrp="1" noChangeAspect="1"/>
          </p:cNvPicPr>
          <p:nvPr>
            <p:ph idx="1"/>
          </p:nvPr>
        </p:nvPicPr>
        <p:blipFill rotWithShape="1">
          <a:blip r:embed="rId3"/>
          <a:srcRect r="6334"/>
          <a:stretch/>
        </p:blipFill>
        <p:spPr>
          <a:xfrm>
            <a:off x="-12700" y="2193915"/>
            <a:ext cx="12033935" cy="3391636"/>
          </a:xfrm>
        </p:spPr>
      </p:pic>
      <p:grpSp>
        <p:nvGrpSpPr>
          <p:cNvPr id="3" name="组合 2">
            <a:extLst>
              <a:ext uri="{FF2B5EF4-FFF2-40B4-BE49-F238E27FC236}">
                <a16:creationId xmlns:a16="http://schemas.microsoft.com/office/drawing/2014/main" id="{53AC3E48-5B69-2A96-15BF-89261090E109}"/>
              </a:ext>
            </a:extLst>
          </p:cNvPr>
          <p:cNvGrpSpPr/>
          <p:nvPr/>
        </p:nvGrpSpPr>
        <p:grpSpPr>
          <a:xfrm>
            <a:off x="-12700" y="-50800"/>
            <a:ext cx="12204700" cy="1143001"/>
            <a:chOff x="-12700" y="-50800"/>
            <a:chExt cx="12204700" cy="1143001"/>
          </a:xfrm>
        </p:grpSpPr>
        <p:sp>
          <p:nvSpPr>
            <p:cNvPr id="6" name="Introduction">
              <a:extLst>
                <a:ext uri="{FF2B5EF4-FFF2-40B4-BE49-F238E27FC236}">
                  <a16:creationId xmlns:a16="http://schemas.microsoft.com/office/drawing/2014/main" id="{BDF29151-AB4F-9274-F6D4-B10FFBD87B10}"/>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Background</a:t>
              </a:r>
            </a:p>
          </p:txBody>
        </p:sp>
        <p:pic>
          <p:nvPicPr>
            <p:cNvPr id="7" name="Image" descr="Image">
              <a:extLst>
                <a:ext uri="{FF2B5EF4-FFF2-40B4-BE49-F238E27FC236}">
                  <a16:creationId xmlns:a16="http://schemas.microsoft.com/office/drawing/2014/main" id="{D3CF3341-1DA0-A80F-4AF5-FD6425B2ECE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962305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890E89-4CBD-695F-DF0E-E5098AEA479F}"/>
              </a:ext>
            </a:extLst>
          </p:cNvPr>
          <p:cNvPicPr>
            <a:picLocks noChangeAspect="1"/>
          </p:cNvPicPr>
          <p:nvPr/>
        </p:nvPicPr>
        <p:blipFill>
          <a:blip r:embed="rId3"/>
          <a:stretch>
            <a:fillRect/>
          </a:stretch>
        </p:blipFill>
        <p:spPr>
          <a:xfrm>
            <a:off x="838200" y="825944"/>
            <a:ext cx="10940143" cy="5864103"/>
          </a:xfrm>
          <a:prstGeom prst="rect">
            <a:avLst/>
          </a:prstGeom>
        </p:spPr>
      </p:pic>
      <p:sp>
        <p:nvSpPr>
          <p:cNvPr id="9" name="Rectangle 8">
            <a:extLst>
              <a:ext uri="{FF2B5EF4-FFF2-40B4-BE49-F238E27FC236}">
                <a16:creationId xmlns:a16="http://schemas.microsoft.com/office/drawing/2014/main" id="{7D590F21-7276-E516-2B9D-E3C8583B96BD}"/>
              </a:ext>
            </a:extLst>
          </p:cNvPr>
          <p:cNvSpPr/>
          <p:nvPr/>
        </p:nvSpPr>
        <p:spPr>
          <a:xfrm>
            <a:off x="1761066" y="3305620"/>
            <a:ext cx="2878667" cy="77147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7" name="TextBox 6">
            <a:extLst>
              <a:ext uri="{FF2B5EF4-FFF2-40B4-BE49-F238E27FC236}">
                <a16:creationId xmlns:a16="http://schemas.microsoft.com/office/drawing/2014/main" id="{2B8A13BB-BB94-1E98-3ADC-00C11656422D}"/>
              </a:ext>
            </a:extLst>
          </p:cNvPr>
          <p:cNvSpPr txBox="1"/>
          <p:nvPr/>
        </p:nvSpPr>
        <p:spPr>
          <a:xfrm>
            <a:off x="1896533" y="3369210"/>
            <a:ext cx="2743200" cy="707886"/>
          </a:xfrm>
          <a:prstGeom prst="rect">
            <a:avLst/>
          </a:prstGeom>
          <a:noFill/>
        </p:spPr>
        <p:txBody>
          <a:bodyPr wrap="square" rtlCol="0">
            <a:spAutoFit/>
          </a:bodyPr>
          <a:lstStyle/>
          <a:p>
            <a:r>
              <a:rPr lang="en-CN" sz="2000"/>
              <a:t>To predict the players’ positions by features</a:t>
            </a:r>
          </a:p>
        </p:txBody>
      </p:sp>
      <p:grpSp>
        <p:nvGrpSpPr>
          <p:cNvPr id="12" name="组合 11">
            <a:extLst>
              <a:ext uri="{FF2B5EF4-FFF2-40B4-BE49-F238E27FC236}">
                <a16:creationId xmlns:a16="http://schemas.microsoft.com/office/drawing/2014/main" id="{EA053A33-3816-5BA5-C245-539A7F9893D7}"/>
              </a:ext>
            </a:extLst>
          </p:cNvPr>
          <p:cNvGrpSpPr/>
          <p:nvPr/>
        </p:nvGrpSpPr>
        <p:grpSpPr>
          <a:xfrm>
            <a:off x="-12700" y="-50800"/>
            <a:ext cx="12204700" cy="1143001"/>
            <a:chOff x="-12700" y="-50800"/>
            <a:chExt cx="12204700" cy="1143001"/>
          </a:xfrm>
        </p:grpSpPr>
        <p:sp>
          <p:nvSpPr>
            <p:cNvPr id="13" name="Introduction">
              <a:extLst>
                <a:ext uri="{FF2B5EF4-FFF2-40B4-BE49-F238E27FC236}">
                  <a16:creationId xmlns:a16="http://schemas.microsoft.com/office/drawing/2014/main" id="{ACA61F8C-9AB4-F2CF-D350-1F6DAA4CEADB}"/>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Contents</a:t>
              </a:r>
            </a:p>
          </p:txBody>
        </p:sp>
        <p:pic>
          <p:nvPicPr>
            <p:cNvPr id="14" name="Image" descr="Image">
              <a:extLst>
                <a:ext uri="{FF2B5EF4-FFF2-40B4-BE49-F238E27FC236}">
                  <a16:creationId xmlns:a16="http://schemas.microsoft.com/office/drawing/2014/main" id="{80D62290-43EF-11D2-00ED-869CD775AB0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2180658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FC95EA3-2807-6CC1-13A7-A9F4C3FA98E5}"/>
              </a:ext>
            </a:extLst>
          </p:cNvPr>
          <p:cNvSpPr>
            <a:spLocks noGrp="1"/>
          </p:cNvSpPr>
          <p:nvPr>
            <p:ph idx="1"/>
          </p:nvPr>
        </p:nvSpPr>
        <p:spPr>
          <a:xfrm>
            <a:off x="695915" y="1416106"/>
            <a:ext cx="10657885" cy="4760857"/>
          </a:xfrm>
        </p:spPr>
        <p:txBody>
          <a:bodyPr anchor="ctr">
            <a:normAutofit/>
          </a:bodyPr>
          <a:lstStyle/>
          <a:p>
            <a:pPr>
              <a:lnSpc>
                <a:spcPct val="200000"/>
              </a:lnSpc>
            </a:pPr>
            <a:r>
              <a:rPr kumimoji="1" lang="en-US" altLang="zh-CN" sz="3200"/>
              <a:t>Beautiful Soup 4 open-source framework </a:t>
            </a:r>
          </a:p>
          <a:p>
            <a:pPr>
              <a:lnSpc>
                <a:spcPct val="200000"/>
              </a:lnSpc>
            </a:pPr>
            <a:r>
              <a:rPr kumimoji="1" lang="en-US" altLang="zh-CN" sz="3200"/>
              <a:t>Website structure</a:t>
            </a:r>
          </a:p>
          <a:p>
            <a:pPr>
              <a:lnSpc>
                <a:spcPct val="200000"/>
              </a:lnSpc>
            </a:pPr>
            <a:r>
              <a:rPr kumimoji="1" lang="en-US" altLang="zh-CN" sz="3200"/>
              <a:t>Performance optimization</a:t>
            </a:r>
            <a:endParaRPr kumimoji="1" lang="zh-CN" altLang="en-US" sz="3200"/>
          </a:p>
        </p:txBody>
      </p:sp>
      <p:grpSp>
        <p:nvGrpSpPr>
          <p:cNvPr id="7" name="组合 6">
            <a:extLst>
              <a:ext uri="{FF2B5EF4-FFF2-40B4-BE49-F238E27FC236}">
                <a16:creationId xmlns:a16="http://schemas.microsoft.com/office/drawing/2014/main" id="{CDD7D1A8-2D2A-3DE1-FC3B-995A6D871A15}"/>
              </a:ext>
            </a:extLst>
          </p:cNvPr>
          <p:cNvGrpSpPr/>
          <p:nvPr/>
        </p:nvGrpSpPr>
        <p:grpSpPr>
          <a:xfrm>
            <a:off x="-12700" y="-50800"/>
            <a:ext cx="12204700" cy="1143001"/>
            <a:chOff x="-12700" y="-50800"/>
            <a:chExt cx="12204700" cy="1143001"/>
          </a:xfrm>
        </p:grpSpPr>
        <p:sp>
          <p:nvSpPr>
            <p:cNvPr id="8" name="Introduction">
              <a:extLst>
                <a:ext uri="{FF2B5EF4-FFF2-40B4-BE49-F238E27FC236}">
                  <a16:creationId xmlns:a16="http://schemas.microsoft.com/office/drawing/2014/main" id="{289B1B33-EF0F-6E82-F756-7C2E34ED1548}"/>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Data Sculptor</a:t>
              </a:r>
            </a:p>
          </p:txBody>
        </p:sp>
        <p:pic>
          <p:nvPicPr>
            <p:cNvPr id="9" name="Image" descr="Image">
              <a:extLst>
                <a:ext uri="{FF2B5EF4-FFF2-40B4-BE49-F238E27FC236}">
                  <a16:creationId xmlns:a16="http://schemas.microsoft.com/office/drawing/2014/main" id="{CE6522D6-5561-F68B-5989-527C89DDC97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289777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A6FE-F0F6-03E0-97D9-683C2354397F}"/>
              </a:ext>
            </a:extLst>
          </p:cNvPr>
          <p:cNvSpPr>
            <a:spLocks noGrp="1"/>
          </p:cNvSpPr>
          <p:nvPr>
            <p:ph type="ctrTitle"/>
          </p:nvPr>
        </p:nvSpPr>
        <p:spPr>
          <a:xfrm>
            <a:off x="1442355" y="1855897"/>
            <a:ext cx="9144000" cy="2387600"/>
          </a:xfrm>
        </p:spPr>
        <p:txBody>
          <a:bodyPr/>
          <a:lstStyle/>
          <a:p>
            <a:endParaRPr lang="zh-CN" altLang="en-US"/>
          </a:p>
        </p:txBody>
      </p:sp>
      <p:pic>
        <p:nvPicPr>
          <p:cNvPr id="5" name="Picture 4">
            <a:extLst>
              <a:ext uri="{FF2B5EF4-FFF2-40B4-BE49-F238E27FC236}">
                <a16:creationId xmlns:a16="http://schemas.microsoft.com/office/drawing/2014/main" id="{9B7570FD-866A-61F6-58A1-6E3AD8A299E6}"/>
              </a:ext>
            </a:extLst>
          </p:cNvPr>
          <p:cNvPicPr>
            <a:picLocks noChangeAspect="1"/>
          </p:cNvPicPr>
          <p:nvPr/>
        </p:nvPicPr>
        <p:blipFill>
          <a:blip r:embed="rId3"/>
          <a:stretch>
            <a:fillRect/>
          </a:stretch>
        </p:blipFill>
        <p:spPr>
          <a:xfrm>
            <a:off x="-12700" y="1685428"/>
            <a:ext cx="11214100" cy="3606475"/>
          </a:xfrm>
          <a:prstGeom prst="rect">
            <a:avLst/>
          </a:prstGeom>
        </p:spPr>
      </p:pic>
      <p:pic>
        <p:nvPicPr>
          <p:cNvPr id="7" name="Picture 6">
            <a:extLst>
              <a:ext uri="{FF2B5EF4-FFF2-40B4-BE49-F238E27FC236}">
                <a16:creationId xmlns:a16="http://schemas.microsoft.com/office/drawing/2014/main" id="{69361FD8-15C0-A0FF-58E2-6F041F857B31}"/>
              </a:ext>
            </a:extLst>
          </p:cNvPr>
          <p:cNvPicPr>
            <a:picLocks noChangeAspect="1"/>
          </p:cNvPicPr>
          <p:nvPr/>
        </p:nvPicPr>
        <p:blipFill>
          <a:blip r:embed="rId4"/>
          <a:stretch>
            <a:fillRect/>
          </a:stretch>
        </p:blipFill>
        <p:spPr>
          <a:xfrm>
            <a:off x="0" y="1643812"/>
            <a:ext cx="12192000" cy="2910893"/>
          </a:xfrm>
          <a:prstGeom prst="rect">
            <a:avLst/>
          </a:prstGeom>
        </p:spPr>
      </p:pic>
      <p:pic>
        <p:nvPicPr>
          <p:cNvPr id="9" name="Picture 8">
            <a:extLst>
              <a:ext uri="{FF2B5EF4-FFF2-40B4-BE49-F238E27FC236}">
                <a16:creationId xmlns:a16="http://schemas.microsoft.com/office/drawing/2014/main" id="{E7611C67-C296-200C-9CF4-183F5AB289FE}"/>
              </a:ext>
            </a:extLst>
          </p:cNvPr>
          <p:cNvPicPr>
            <a:picLocks noChangeAspect="1"/>
          </p:cNvPicPr>
          <p:nvPr/>
        </p:nvPicPr>
        <p:blipFill>
          <a:blip r:embed="rId5"/>
          <a:stretch>
            <a:fillRect/>
          </a:stretch>
        </p:blipFill>
        <p:spPr>
          <a:xfrm>
            <a:off x="-19050" y="1643812"/>
            <a:ext cx="6108700" cy="3840968"/>
          </a:xfrm>
          <a:prstGeom prst="rect">
            <a:avLst/>
          </a:prstGeom>
        </p:spPr>
      </p:pic>
      <p:pic>
        <p:nvPicPr>
          <p:cNvPr id="11" name="Picture 10">
            <a:extLst>
              <a:ext uri="{FF2B5EF4-FFF2-40B4-BE49-F238E27FC236}">
                <a16:creationId xmlns:a16="http://schemas.microsoft.com/office/drawing/2014/main" id="{C5ED7DA8-2734-3102-6099-62ABA52B7C4E}"/>
              </a:ext>
            </a:extLst>
          </p:cNvPr>
          <p:cNvPicPr>
            <a:picLocks noChangeAspect="1"/>
          </p:cNvPicPr>
          <p:nvPr/>
        </p:nvPicPr>
        <p:blipFill>
          <a:blip r:embed="rId6"/>
          <a:stretch>
            <a:fillRect/>
          </a:stretch>
        </p:blipFill>
        <p:spPr>
          <a:xfrm>
            <a:off x="-12700" y="2173606"/>
            <a:ext cx="12204700" cy="2556389"/>
          </a:xfrm>
          <a:prstGeom prst="rect">
            <a:avLst/>
          </a:prstGeom>
        </p:spPr>
      </p:pic>
      <p:grpSp>
        <p:nvGrpSpPr>
          <p:cNvPr id="8" name="Group 7">
            <a:extLst>
              <a:ext uri="{FF2B5EF4-FFF2-40B4-BE49-F238E27FC236}">
                <a16:creationId xmlns:a16="http://schemas.microsoft.com/office/drawing/2014/main" id="{2A1B8C11-01D7-8FB4-6757-7204EA7103DB}"/>
              </a:ext>
            </a:extLst>
          </p:cNvPr>
          <p:cNvGrpSpPr/>
          <p:nvPr/>
        </p:nvGrpSpPr>
        <p:grpSpPr>
          <a:xfrm>
            <a:off x="-691146" y="2120215"/>
            <a:ext cx="565920" cy="650160"/>
            <a:chOff x="590096" y="2218722"/>
            <a:chExt cx="565920" cy="650160"/>
          </a:xfrm>
        </p:grpSpPr>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4AF20907-2734-2E02-3144-8DC59A4FB537}"/>
                    </a:ext>
                  </a:extLst>
                </p14:cNvPr>
                <p14:cNvContentPartPr/>
                <p14:nvPr/>
              </p14:nvContentPartPr>
              <p14:xfrm>
                <a:off x="590096" y="2218722"/>
                <a:ext cx="238320" cy="650160"/>
              </p14:xfrm>
            </p:contentPart>
          </mc:Choice>
          <mc:Fallback>
            <p:pic>
              <p:nvPicPr>
                <p:cNvPr id="4" name="Ink 3">
                  <a:extLst>
                    <a:ext uri="{FF2B5EF4-FFF2-40B4-BE49-F238E27FC236}">
                      <a16:creationId xmlns:a16="http://schemas.microsoft.com/office/drawing/2014/main" id="{4AF20907-2734-2E02-3144-8DC59A4FB537}"/>
                    </a:ext>
                  </a:extLst>
                </p:cNvPr>
                <p:cNvPicPr/>
                <p:nvPr/>
              </p:nvPicPr>
              <p:blipFill>
                <a:blip r:embed="rId8"/>
                <a:stretch>
                  <a:fillRect/>
                </a:stretch>
              </p:blipFill>
              <p:spPr>
                <a:xfrm>
                  <a:off x="581096" y="2209722"/>
                  <a:ext cx="255960" cy="667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C227BCF5-E7A4-1AD9-EAE0-AA546C7894E3}"/>
                    </a:ext>
                  </a:extLst>
                </p14:cNvPr>
                <p14:cNvContentPartPr/>
                <p14:nvPr/>
              </p14:nvContentPartPr>
              <p14:xfrm>
                <a:off x="905456" y="2553882"/>
                <a:ext cx="250560" cy="217440"/>
              </p14:xfrm>
            </p:contentPart>
          </mc:Choice>
          <mc:Fallback>
            <p:pic>
              <p:nvPicPr>
                <p:cNvPr id="6" name="Ink 5">
                  <a:extLst>
                    <a:ext uri="{FF2B5EF4-FFF2-40B4-BE49-F238E27FC236}">
                      <a16:creationId xmlns:a16="http://schemas.microsoft.com/office/drawing/2014/main" id="{C227BCF5-E7A4-1AD9-EAE0-AA546C7894E3}"/>
                    </a:ext>
                  </a:extLst>
                </p:cNvPr>
                <p:cNvPicPr/>
                <p:nvPr/>
              </p:nvPicPr>
              <p:blipFill>
                <a:blip r:embed="rId10"/>
                <a:stretch>
                  <a:fillRect/>
                </a:stretch>
              </p:blipFill>
              <p:spPr>
                <a:xfrm>
                  <a:off x="896456" y="2544867"/>
                  <a:ext cx="268200" cy="235109"/>
                </a:xfrm>
                <a:prstGeom prst="rect">
                  <a:avLst/>
                </a:prstGeom>
              </p:spPr>
            </p:pic>
          </mc:Fallback>
        </mc:AlternateContent>
      </p:grpSp>
      <p:sp>
        <p:nvSpPr>
          <p:cNvPr id="10" name="TextBox 9">
            <a:extLst>
              <a:ext uri="{FF2B5EF4-FFF2-40B4-BE49-F238E27FC236}">
                <a16:creationId xmlns:a16="http://schemas.microsoft.com/office/drawing/2014/main" id="{C0DFCA2C-3C63-070F-7CD9-FE6CD934DF49}"/>
              </a:ext>
            </a:extLst>
          </p:cNvPr>
          <p:cNvSpPr txBox="1"/>
          <p:nvPr/>
        </p:nvSpPr>
        <p:spPr>
          <a:xfrm>
            <a:off x="2218591" y="5117310"/>
            <a:ext cx="9973409" cy="1754326"/>
          </a:xfrm>
          <a:prstGeom prst="rect">
            <a:avLst/>
          </a:prstGeom>
          <a:noFill/>
        </p:spPr>
        <p:txBody>
          <a:bodyPr wrap="square" rtlCol="0">
            <a:spAutoFit/>
          </a:bodyPr>
          <a:lstStyle/>
          <a:p>
            <a:r>
              <a:rPr lang="en-US" sz="3600" b="0" i="0" u="none" strike="noStrike">
                <a:solidFill>
                  <a:srgbClr val="000000"/>
                </a:solidFill>
                <a:effectLst/>
                <a:latin typeface="Helvetica Neue" panose="02000503000000020004" pitchFamily="2" charset="0"/>
              </a:rPr>
              <a:t>											Some of their features </a:t>
            </a:r>
          </a:p>
          <a:p>
            <a:r>
              <a:rPr lang="en-US" sz="3600" b="0" i="0" u="none" strike="noStrike">
                <a:solidFill>
                  <a:srgbClr val="000000"/>
                </a:solidFill>
                <a:effectLst/>
                <a:latin typeface="Helvetica Neue" panose="02000503000000020004" pitchFamily="2" charset="0"/>
              </a:rPr>
              <a:t>								(Height, Weight, Value, Wage) </a:t>
            </a:r>
          </a:p>
          <a:p>
            <a:r>
              <a:rPr lang="en-US" sz="3600" b="0" i="0" u="none" strike="noStrike">
                <a:solidFill>
                  <a:srgbClr val="000000"/>
                </a:solidFill>
                <a:effectLst/>
                <a:latin typeface="Helvetica Neue" panose="02000503000000020004" pitchFamily="2" charset="0"/>
              </a:rPr>
              <a:t>are measured as integers but with certain units</a:t>
            </a:r>
            <a:endParaRPr lang="en-CN" sz="3600"/>
          </a:p>
        </p:txBody>
      </p:sp>
      <p:sp>
        <p:nvSpPr>
          <p:cNvPr id="12" name="TextBox 11">
            <a:extLst>
              <a:ext uri="{FF2B5EF4-FFF2-40B4-BE49-F238E27FC236}">
                <a16:creationId xmlns:a16="http://schemas.microsoft.com/office/drawing/2014/main" id="{885113E5-1D1C-340B-47CB-29ED27931A7F}"/>
              </a:ext>
            </a:extLst>
          </p:cNvPr>
          <p:cNvSpPr txBox="1"/>
          <p:nvPr/>
        </p:nvSpPr>
        <p:spPr>
          <a:xfrm>
            <a:off x="1886210" y="5677656"/>
            <a:ext cx="10305790" cy="1200329"/>
          </a:xfrm>
          <a:prstGeom prst="rect">
            <a:avLst/>
          </a:prstGeom>
          <a:noFill/>
        </p:spPr>
        <p:txBody>
          <a:bodyPr wrap="square" rtlCol="0">
            <a:spAutoFit/>
          </a:bodyPr>
          <a:lstStyle/>
          <a:p>
            <a:pPr algn="r"/>
            <a:r>
              <a:rPr lang="en-US" sz="3600">
                <a:solidFill>
                  <a:srgbClr val="000000"/>
                </a:solidFill>
                <a:latin typeface="Helvetica Neue" panose="02000503000000020004" pitchFamily="2" charset="0"/>
              </a:rPr>
              <a:t>Some of their features are categorical, </a:t>
            </a:r>
          </a:p>
          <a:p>
            <a:pPr algn="r"/>
            <a:r>
              <a:rPr lang="en-US" sz="3600">
                <a:solidFill>
                  <a:srgbClr val="000000"/>
                </a:solidFill>
                <a:latin typeface="Helvetica Neue" panose="02000503000000020004" pitchFamily="2" charset="0"/>
              </a:rPr>
              <a:t>like Positions, Nationality, Club, and Foot.</a:t>
            </a:r>
          </a:p>
        </p:txBody>
      </p:sp>
      <p:sp>
        <p:nvSpPr>
          <p:cNvPr id="13" name="TextBox 12">
            <a:extLst>
              <a:ext uri="{FF2B5EF4-FFF2-40B4-BE49-F238E27FC236}">
                <a16:creationId xmlns:a16="http://schemas.microsoft.com/office/drawing/2014/main" id="{84EA193F-5F67-710C-88DC-D3FD17A69243}"/>
              </a:ext>
            </a:extLst>
          </p:cNvPr>
          <p:cNvSpPr txBox="1"/>
          <p:nvPr/>
        </p:nvSpPr>
        <p:spPr>
          <a:xfrm>
            <a:off x="3960498" y="5657671"/>
            <a:ext cx="8231502" cy="1200329"/>
          </a:xfrm>
          <a:prstGeom prst="rect">
            <a:avLst/>
          </a:prstGeom>
          <a:noFill/>
        </p:spPr>
        <p:txBody>
          <a:bodyPr wrap="square" rtlCol="0">
            <a:spAutoFit/>
          </a:bodyPr>
          <a:lstStyle/>
          <a:p>
            <a:pPr algn="r"/>
            <a:r>
              <a:rPr lang="en-US" sz="3600">
                <a:solidFill>
                  <a:srgbClr val="000000"/>
                </a:solidFill>
                <a:latin typeface="Helvetica Neue" panose="02000503000000020004" pitchFamily="2" charset="0"/>
              </a:rPr>
              <a:t>Most of their abilities are measured as integers on the FIFA website</a:t>
            </a:r>
            <a:endParaRPr lang="en-CN" sz="3600">
              <a:solidFill>
                <a:srgbClr val="000000"/>
              </a:solidFill>
              <a:latin typeface="Helvetica Neue" panose="02000503000000020004" pitchFamily="2" charset="0"/>
            </a:endParaRPr>
          </a:p>
        </p:txBody>
      </p:sp>
      <p:sp>
        <p:nvSpPr>
          <p:cNvPr id="14" name="TextBox 13">
            <a:extLst>
              <a:ext uri="{FF2B5EF4-FFF2-40B4-BE49-F238E27FC236}">
                <a16:creationId xmlns:a16="http://schemas.microsoft.com/office/drawing/2014/main" id="{88DF15A5-1F15-607E-D80C-B02AE8B5CA04}"/>
              </a:ext>
            </a:extLst>
          </p:cNvPr>
          <p:cNvSpPr txBox="1"/>
          <p:nvPr/>
        </p:nvSpPr>
        <p:spPr>
          <a:xfrm>
            <a:off x="5527030" y="5705478"/>
            <a:ext cx="6664970" cy="646331"/>
          </a:xfrm>
          <a:prstGeom prst="rect">
            <a:avLst/>
          </a:prstGeom>
          <a:noFill/>
        </p:spPr>
        <p:txBody>
          <a:bodyPr wrap="square" rtlCol="0">
            <a:spAutoFit/>
          </a:bodyPr>
          <a:lstStyle/>
          <a:p>
            <a:r>
              <a:rPr lang="en-US" sz="3600">
                <a:solidFill>
                  <a:srgbClr val="000000"/>
                </a:solidFill>
                <a:latin typeface="Helvetica Neue" panose="02000503000000020004" pitchFamily="2" charset="0"/>
              </a:rPr>
              <a:t>One-hot encoding for positions</a:t>
            </a:r>
          </a:p>
        </p:txBody>
      </p:sp>
      <p:grpSp>
        <p:nvGrpSpPr>
          <p:cNvPr id="15" name="组合 14">
            <a:extLst>
              <a:ext uri="{FF2B5EF4-FFF2-40B4-BE49-F238E27FC236}">
                <a16:creationId xmlns:a16="http://schemas.microsoft.com/office/drawing/2014/main" id="{4AD05B45-07EC-7C53-9464-712F6271EB05}"/>
              </a:ext>
            </a:extLst>
          </p:cNvPr>
          <p:cNvGrpSpPr/>
          <p:nvPr/>
        </p:nvGrpSpPr>
        <p:grpSpPr>
          <a:xfrm>
            <a:off x="-12700" y="-50800"/>
            <a:ext cx="12204700" cy="1143001"/>
            <a:chOff x="-12700" y="-50800"/>
            <a:chExt cx="12204700" cy="1143001"/>
          </a:xfrm>
        </p:grpSpPr>
        <p:sp>
          <p:nvSpPr>
            <p:cNvPr id="16" name="Introduction">
              <a:extLst>
                <a:ext uri="{FF2B5EF4-FFF2-40B4-BE49-F238E27FC236}">
                  <a16:creationId xmlns:a16="http://schemas.microsoft.com/office/drawing/2014/main" id="{FEE1F9EA-C6EF-5A89-E3B8-8EADD8F6F437}"/>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Features</a:t>
              </a:r>
            </a:p>
          </p:txBody>
        </p:sp>
        <p:pic>
          <p:nvPicPr>
            <p:cNvPr id="17" name="Image" descr="Image">
              <a:extLst>
                <a:ext uri="{FF2B5EF4-FFF2-40B4-BE49-F238E27FC236}">
                  <a16:creationId xmlns:a16="http://schemas.microsoft.com/office/drawing/2014/main" id="{6E757E1F-B22E-C607-0F11-5F18BB7665E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231151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9"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10"/>
                                        <p:tgtEl>
                                          <p:spTgt spid="12"/>
                                        </p:tgtEl>
                                      </p:cBhvr>
                                    </p:animEffec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1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10"/>
                                        <p:tgtEl>
                                          <p:spTgt spid="5"/>
                                        </p:tgtEl>
                                      </p:cBhvr>
                                    </p:animEffect>
                                    <p:set>
                                      <p:cBhvr>
                                        <p:cTn id="19" dur="1" fill="hold">
                                          <p:stCondLst>
                                            <p:cond delay="9"/>
                                          </p:stCondLst>
                                        </p:cTn>
                                        <p:tgtEl>
                                          <p:spTgt spid="5"/>
                                        </p:tgtEl>
                                        <p:attrNameLst>
                                          <p:attrName>style.visibility</p:attrName>
                                        </p:attrNameLst>
                                      </p:cBhvr>
                                      <p:to>
                                        <p:strVal val="hidden"/>
                                      </p:to>
                                    </p:set>
                                  </p:childTnLst>
                                </p:cTn>
                              </p:par>
                              <p:par>
                                <p:cTn id="20" presetID="9" presetClass="exit" presetSubtype="0" fill="hold" grpId="1" nodeType="withEffect">
                                  <p:stCondLst>
                                    <p:cond delay="0"/>
                                  </p:stCondLst>
                                  <p:childTnLst>
                                    <p:animEffect transition="out" filter="dissolve">
                                      <p:cBhvr>
                                        <p:cTn id="21" dur="10"/>
                                        <p:tgtEl>
                                          <p:spTgt spid="12"/>
                                        </p:tgtEl>
                                      </p:cBhvr>
                                    </p:animEffect>
                                    <p:set>
                                      <p:cBhvr>
                                        <p:cTn id="22" dur="1" fill="hold">
                                          <p:stCondLst>
                                            <p:cond delay="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10"/>
                                        <p:tgtEl>
                                          <p:spTgt spid="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1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xit" presetSubtype="21" fill="hold" nodeType="clickEffect">
                                  <p:stCondLst>
                                    <p:cond delay="0"/>
                                  </p:stCondLst>
                                  <p:childTnLst>
                                    <p:animEffect transition="out" filter="barn(inVertical)">
                                      <p:cBhvr>
                                        <p:cTn id="32" dur="10"/>
                                        <p:tgtEl>
                                          <p:spTgt spid="7"/>
                                        </p:tgtEl>
                                      </p:cBhvr>
                                    </p:animEffect>
                                    <p:set>
                                      <p:cBhvr>
                                        <p:cTn id="33" dur="1" fill="hold">
                                          <p:stCondLst>
                                            <p:cond delay="9"/>
                                          </p:stCondLst>
                                        </p:cTn>
                                        <p:tgtEl>
                                          <p:spTgt spid="7"/>
                                        </p:tgtEl>
                                        <p:attrNameLst>
                                          <p:attrName>style.visibility</p:attrName>
                                        </p:attrNameLst>
                                      </p:cBhvr>
                                      <p:to>
                                        <p:strVal val="hidden"/>
                                      </p:to>
                                    </p:set>
                                  </p:childTnLst>
                                </p:cTn>
                              </p:par>
                              <p:par>
                                <p:cTn id="34" presetID="16" presetClass="exit" presetSubtype="21" fill="hold" grpId="1" nodeType="withEffect">
                                  <p:stCondLst>
                                    <p:cond delay="0"/>
                                  </p:stCondLst>
                                  <p:childTnLst>
                                    <p:animEffect transition="out" filter="barn(inVertical)">
                                      <p:cBhvr>
                                        <p:cTn id="35" dur="10"/>
                                        <p:tgtEl>
                                          <p:spTgt spid="13"/>
                                        </p:tgtEl>
                                      </p:cBhvr>
                                    </p:animEffect>
                                    <p:set>
                                      <p:cBhvr>
                                        <p:cTn id="36" dur="1" fill="hold">
                                          <p:stCondLst>
                                            <p:cond delay="9"/>
                                          </p:stCondLst>
                                        </p:cTn>
                                        <p:tgtEl>
                                          <p:spTgt spid="13"/>
                                        </p:tgtEl>
                                        <p:attrNameLst>
                                          <p:attrName>style.visibility</p:attrName>
                                        </p:attrNameLst>
                                      </p:cBhvr>
                                      <p:to>
                                        <p:strVal val="hidden"/>
                                      </p:to>
                                    </p:set>
                                  </p:childTnLst>
                                </p:cTn>
                              </p:par>
                              <p:par>
                                <p:cTn id="37" presetID="16" presetClass="entr" presetSubtype="21"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10"/>
                                        <p:tgtEl>
                                          <p:spTgt spid="11"/>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1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P spid="13" grpId="0"/>
      <p:bldP spid="13" grpId="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BE80A-1349-1147-6997-F1A487F9B59F}"/>
              </a:ext>
            </a:extLst>
          </p:cNvPr>
          <p:cNvSpPr>
            <a:spLocks noGrp="1"/>
          </p:cNvSpPr>
          <p:nvPr>
            <p:ph idx="1"/>
          </p:nvPr>
        </p:nvSpPr>
        <p:spPr>
          <a:xfrm>
            <a:off x="622633" y="1357961"/>
            <a:ext cx="10515600" cy="4351338"/>
          </a:xfrm>
        </p:spPr>
        <p:txBody>
          <a:bodyPr>
            <a:normAutofit/>
          </a:bodyPr>
          <a:lstStyle/>
          <a:p>
            <a:pPr marL="0" indent="0">
              <a:buNone/>
            </a:pPr>
            <a:r>
              <a:rPr lang="en-US" altLang="zh-CN" sz="4400"/>
              <a:t>There are some ‘N/A’ in the positions</a:t>
            </a:r>
          </a:p>
        </p:txBody>
      </p:sp>
      <p:grpSp>
        <p:nvGrpSpPr>
          <p:cNvPr id="7" name="Group 6">
            <a:extLst>
              <a:ext uri="{FF2B5EF4-FFF2-40B4-BE49-F238E27FC236}">
                <a16:creationId xmlns:a16="http://schemas.microsoft.com/office/drawing/2014/main" id="{7AB9AA7E-53D6-1AFC-F156-1756890A8CEF}"/>
              </a:ext>
            </a:extLst>
          </p:cNvPr>
          <p:cNvGrpSpPr/>
          <p:nvPr/>
        </p:nvGrpSpPr>
        <p:grpSpPr>
          <a:xfrm>
            <a:off x="-640482" y="2123723"/>
            <a:ext cx="559800" cy="448200"/>
            <a:chOff x="587216" y="3858393"/>
            <a:chExt cx="559800" cy="44820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B4329F7-1B0D-4095-0363-67F745852284}"/>
                    </a:ext>
                  </a:extLst>
                </p14:cNvPr>
                <p14:cNvContentPartPr/>
                <p14:nvPr/>
              </p14:nvContentPartPr>
              <p14:xfrm>
                <a:off x="587216" y="3858393"/>
                <a:ext cx="432360" cy="448200"/>
              </p14:xfrm>
            </p:contentPart>
          </mc:Choice>
          <mc:Fallback>
            <p:pic>
              <p:nvPicPr>
                <p:cNvPr id="4" name="Ink 3">
                  <a:extLst>
                    <a:ext uri="{FF2B5EF4-FFF2-40B4-BE49-F238E27FC236}">
                      <a16:creationId xmlns:a16="http://schemas.microsoft.com/office/drawing/2014/main" id="{5B4329F7-1B0D-4095-0363-67F745852284}"/>
                    </a:ext>
                  </a:extLst>
                </p:cNvPr>
                <p:cNvPicPr/>
                <p:nvPr/>
              </p:nvPicPr>
              <p:blipFill>
                <a:blip r:embed="rId4"/>
                <a:stretch>
                  <a:fillRect/>
                </a:stretch>
              </p:blipFill>
              <p:spPr>
                <a:xfrm>
                  <a:off x="578216" y="3849386"/>
                  <a:ext cx="450000" cy="465854"/>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AFB518A7-A30D-EB30-EBE4-FF9E7A87616F}"/>
                    </a:ext>
                  </a:extLst>
                </p14:cNvPr>
                <p14:cNvContentPartPr/>
                <p14:nvPr/>
              </p14:nvContentPartPr>
              <p14:xfrm>
                <a:off x="994016" y="4073673"/>
                <a:ext cx="153000" cy="163800"/>
              </p14:xfrm>
            </p:contentPart>
          </mc:Choice>
          <mc:Fallback>
            <p:pic>
              <p:nvPicPr>
                <p:cNvPr id="6" name="Ink 5">
                  <a:extLst>
                    <a:ext uri="{FF2B5EF4-FFF2-40B4-BE49-F238E27FC236}">
                      <a16:creationId xmlns:a16="http://schemas.microsoft.com/office/drawing/2014/main" id="{AFB518A7-A30D-EB30-EBE4-FF9E7A87616F}"/>
                    </a:ext>
                  </a:extLst>
                </p:cNvPr>
                <p:cNvPicPr/>
                <p:nvPr/>
              </p:nvPicPr>
              <p:blipFill>
                <a:blip r:embed="rId6"/>
                <a:stretch>
                  <a:fillRect/>
                </a:stretch>
              </p:blipFill>
              <p:spPr>
                <a:xfrm>
                  <a:off x="985037" y="4064653"/>
                  <a:ext cx="170599" cy="181479"/>
                </a:xfrm>
                <a:prstGeom prst="rect">
                  <a:avLst/>
                </a:prstGeom>
              </p:spPr>
            </p:pic>
          </mc:Fallback>
        </mc:AlternateContent>
      </p:grpSp>
      <p:pic>
        <p:nvPicPr>
          <p:cNvPr id="9" name="Picture 8">
            <a:extLst>
              <a:ext uri="{FF2B5EF4-FFF2-40B4-BE49-F238E27FC236}">
                <a16:creationId xmlns:a16="http://schemas.microsoft.com/office/drawing/2014/main" id="{7EABE21B-EF54-BF7B-DD63-861557AC486E}"/>
              </a:ext>
            </a:extLst>
          </p:cNvPr>
          <p:cNvPicPr>
            <a:picLocks noChangeAspect="1"/>
          </p:cNvPicPr>
          <p:nvPr/>
        </p:nvPicPr>
        <p:blipFill>
          <a:blip r:embed="rId7"/>
          <a:stretch>
            <a:fillRect/>
          </a:stretch>
        </p:blipFill>
        <p:spPr>
          <a:xfrm>
            <a:off x="1629975" y="-1497781"/>
            <a:ext cx="6873295" cy="1325564"/>
          </a:xfrm>
          <a:prstGeom prst="rect">
            <a:avLst/>
          </a:prstGeom>
        </p:spPr>
      </p:pic>
      <p:pic>
        <p:nvPicPr>
          <p:cNvPr id="8" name="Picture 7">
            <a:extLst>
              <a:ext uri="{FF2B5EF4-FFF2-40B4-BE49-F238E27FC236}">
                <a16:creationId xmlns:a16="http://schemas.microsoft.com/office/drawing/2014/main" id="{4E0D2B04-4540-652C-C3F5-342F372DCAAB}"/>
              </a:ext>
            </a:extLst>
          </p:cNvPr>
          <p:cNvPicPr>
            <a:picLocks noChangeAspect="1"/>
          </p:cNvPicPr>
          <p:nvPr/>
        </p:nvPicPr>
        <p:blipFill>
          <a:blip r:embed="rId8"/>
          <a:stretch>
            <a:fillRect/>
          </a:stretch>
        </p:blipFill>
        <p:spPr>
          <a:xfrm>
            <a:off x="2948674" y="1966922"/>
            <a:ext cx="7772400" cy="4495198"/>
          </a:xfrm>
          <a:prstGeom prst="rect">
            <a:avLst/>
          </a:prstGeom>
        </p:spPr>
      </p:pic>
      <p:sp>
        <p:nvSpPr>
          <p:cNvPr id="15" name="Frame 14">
            <a:extLst>
              <a:ext uri="{FF2B5EF4-FFF2-40B4-BE49-F238E27FC236}">
                <a16:creationId xmlns:a16="http://schemas.microsoft.com/office/drawing/2014/main" id="{128129DB-3F3A-4ADE-FBBB-3322CDA57362}"/>
              </a:ext>
            </a:extLst>
          </p:cNvPr>
          <p:cNvSpPr/>
          <p:nvPr/>
        </p:nvSpPr>
        <p:spPr>
          <a:xfrm>
            <a:off x="7405140" y="4961743"/>
            <a:ext cx="1098129" cy="747555"/>
          </a:xfrm>
          <a:prstGeom prst="fram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solidFill>
                <a:schemeClr val="tx1"/>
              </a:solidFill>
            </a:endParaRPr>
          </a:p>
        </p:txBody>
      </p:sp>
      <p:grpSp>
        <p:nvGrpSpPr>
          <p:cNvPr id="5" name="组合 4">
            <a:extLst>
              <a:ext uri="{FF2B5EF4-FFF2-40B4-BE49-F238E27FC236}">
                <a16:creationId xmlns:a16="http://schemas.microsoft.com/office/drawing/2014/main" id="{4FC69906-3007-57D4-6604-93232874E4AB}"/>
              </a:ext>
            </a:extLst>
          </p:cNvPr>
          <p:cNvGrpSpPr/>
          <p:nvPr/>
        </p:nvGrpSpPr>
        <p:grpSpPr>
          <a:xfrm>
            <a:off x="-12700" y="-50800"/>
            <a:ext cx="12204700" cy="1143001"/>
            <a:chOff x="-12700" y="-50800"/>
            <a:chExt cx="12204700" cy="1143001"/>
          </a:xfrm>
        </p:grpSpPr>
        <p:sp>
          <p:nvSpPr>
            <p:cNvPr id="12" name="Introduction">
              <a:extLst>
                <a:ext uri="{FF2B5EF4-FFF2-40B4-BE49-F238E27FC236}">
                  <a16:creationId xmlns:a16="http://schemas.microsoft.com/office/drawing/2014/main" id="{4E2B2C4E-2E41-BAD8-E51A-E75975CB2F94}"/>
                </a:ext>
              </a:extLst>
            </p:cNvPr>
            <p:cNvSpPr txBox="1">
              <a:spLocks/>
            </p:cNvSpPr>
            <p:nvPr/>
          </p:nvSpPr>
          <p:spPr>
            <a:xfrm>
              <a:off x="-12700" y="-50800"/>
              <a:ext cx="12204700" cy="1143001"/>
            </a:xfrm>
            <a:prstGeom prst="rect">
              <a:avLst/>
            </a:prstGeom>
            <a:solidFill>
              <a:srgbClr val="24456C"/>
            </a:solidFill>
            <a:ln w="12700">
              <a:miter lim="400000"/>
            </a:ln>
          </p:spPr>
          <p:txBody>
            <a:bodyPr vert="horz" lIns="96003" tIns="0" rIns="0" bIns="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a:solidFill>
                    <a:schemeClr val="bg1">
                      <a:lumMod val="95000"/>
                    </a:schemeClr>
                  </a:solidFill>
                  <a:latin typeface="Calibri" panose="020F0502020204030204" pitchFamily="34" charset="0"/>
                  <a:cs typeface="Calibri" panose="020F0502020204030204" pitchFamily="34" charset="0"/>
                </a:rPr>
                <a:t>   </a:t>
              </a:r>
              <a:r>
                <a:rPr lang="en-US">
                  <a:solidFill>
                    <a:schemeClr val="bg1">
                      <a:lumMod val="95000"/>
                    </a:schemeClr>
                  </a:solidFill>
                  <a:latin typeface="Calibri" panose="020F0502020204030204" pitchFamily="34" charset="0"/>
                  <a:cs typeface="Calibri" panose="020F0502020204030204" pitchFamily="34" charset="0"/>
                </a:rPr>
                <a:t>Data Cleaning</a:t>
              </a:r>
            </a:p>
          </p:txBody>
        </p:sp>
        <p:pic>
          <p:nvPicPr>
            <p:cNvPr id="13" name="Image" descr="Image">
              <a:extLst>
                <a:ext uri="{FF2B5EF4-FFF2-40B4-BE49-F238E27FC236}">
                  <a16:creationId xmlns:a16="http://schemas.microsoft.com/office/drawing/2014/main" id="{BF0FAA14-B1AF-D0D1-82B7-6999ABA6C490}"/>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436176" y="94557"/>
              <a:ext cx="2585059" cy="842671"/>
            </a:xfrm>
            <a:prstGeom prst="rect">
              <a:avLst/>
            </a:prstGeom>
            <a:ln w="12700">
              <a:miter lim="400000"/>
            </a:ln>
          </p:spPr>
        </p:pic>
      </p:grpSp>
    </p:spTree>
    <p:extLst>
      <p:ext uri="{BB962C8B-B14F-4D97-AF65-F5344CB8AC3E}">
        <p14:creationId xmlns:p14="http://schemas.microsoft.com/office/powerpoint/2010/main" val="4028511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78-4082-7704-B030-256C37EEC960}"/>
              </a:ext>
            </a:extLst>
          </p:cNvPr>
          <p:cNvSpPr>
            <a:spLocks noGrp="1"/>
          </p:cNvSpPr>
          <p:nvPr>
            <p:ph type="title"/>
          </p:nvPr>
        </p:nvSpPr>
        <p:spPr/>
        <p:txBody>
          <a:bodyPr/>
          <a:lstStyle/>
          <a:p>
            <a:endParaRPr lang="en-CN"/>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99F6A00-450A-D65E-F874-94641027A356}"/>
                  </a:ext>
                </a:extLst>
              </p14:cNvPr>
              <p14:cNvContentPartPr/>
              <p14:nvPr/>
            </p14:nvContentPartPr>
            <p14:xfrm>
              <a:off x="-281819" y="834162"/>
              <a:ext cx="360" cy="360"/>
            </p14:xfrm>
          </p:contentPart>
        </mc:Choice>
        <mc:Fallback>
          <p:pic>
            <p:nvPicPr>
              <p:cNvPr id="3" name="Ink 2">
                <a:extLst>
                  <a:ext uri="{FF2B5EF4-FFF2-40B4-BE49-F238E27FC236}">
                    <a16:creationId xmlns:a16="http://schemas.microsoft.com/office/drawing/2014/main" id="{A99F6A00-450A-D65E-F874-94641027A356}"/>
                  </a:ext>
                </a:extLst>
              </p:cNvPr>
              <p:cNvPicPr/>
              <p:nvPr/>
            </p:nvPicPr>
            <p:blipFill>
              <a:blip r:embed="rId4"/>
              <a:stretch>
                <a:fillRect/>
              </a:stretch>
            </p:blipFill>
            <p:spPr>
              <a:xfrm>
                <a:off x="-290819" y="82516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535CF3F6-519F-A93D-9F1E-FAC14CB63FA4}"/>
                  </a:ext>
                </a:extLst>
              </p14:cNvPr>
              <p14:cNvContentPartPr/>
              <p14:nvPr/>
            </p14:nvContentPartPr>
            <p14:xfrm>
              <a:off x="-640570" y="1127433"/>
              <a:ext cx="54360" cy="560160"/>
            </p14:xfrm>
          </p:contentPart>
        </mc:Choice>
        <mc:Fallback>
          <p:pic>
            <p:nvPicPr>
              <p:cNvPr id="4" name="Ink 3">
                <a:extLst>
                  <a:ext uri="{FF2B5EF4-FFF2-40B4-BE49-F238E27FC236}">
                    <a16:creationId xmlns:a16="http://schemas.microsoft.com/office/drawing/2014/main" id="{535CF3F6-519F-A93D-9F1E-FAC14CB63FA4}"/>
                  </a:ext>
                </a:extLst>
              </p:cNvPr>
              <p:cNvPicPr/>
              <p:nvPr/>
            </p:nvPicPr>
            <p:blipFill>
              <a:blip r:embed="rId6"/>
              <a:stretch>
                <a:fillRect/>
              </a:stretch>
            </p:blipFill>
            <p:spPr>
              <a:xfrm>
                <a:off x="-649570" y="1118433"/>
                <a:ext cx="72000" cy="577800"/>
              </a:xfrm>
              <a:prstGeom prst="rect">
                <a:avLst/>
              </a:prstGeom>
            </p:spPr>
          </p:pic>
        </mc:Fallback>
      </mc:AlternateContent>
      <p:grpSp>
        <p:nvGrpSpPr>
          <p:cNvPr id="8" name="Group 7">
            <a:extLst>
              <a:ext uri="{FF2B5EF4-FFF2-40B4-BE49-F238E27FC236}">
                <a16:creationId xmlns:a16="http://schemas.microsoft.com/office/drawing/2014/main" id="{B5222B15-5C7C-EE17-5905-549A4A4701EF}"/>
              </a:ext>
            </a:extLst>
          </p:cNvPr>
          <p:cNvGrpSpPr/>
          <p:nvPr/>
        </p:nvGrpSpPr>
        <p:grpSpPr>
          <a:xfrm>
            <a:off x="-450405" y="1127433"/>
            <a:ext cx="249120" cy="446400"/>
            <a:chOff x="665696" y="1127433"/>
            <a:chExt cx="249120" cy="446400"/>
          </a:xfrm>
        </p:grpSpPr>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5A55A495-4760-9A4F-BDA6-B2E2644D81BC}"/>
                    </a:ext>
                  </a:extLst>
                </p14:cNvPr>
                <p14:cNvContentPartPr/>
                <p14:nvPr/>
              </p14:nvContentPartPr>
              <p14:xfrm>
                <a:off x="665696" y="1127433"/>
                <a:ext cx="249120" cy="446400"/>
              </p14:xfrm>
            </p:contentPart>
          </mc:Choice>
          <mc:Fallback>
            <p:pic>
              <p:nvPicPr>
                <p:cNvPr id="6" name="Ink 5">
                  <a:extLst>
                    <a:ext uri="{FF2B5EF4-FFF2-40B4-BE49-F238E27FC236}">
                      <a16:creationId xmlns:a16="http://schemas.microsoft.com/office/drawing/2014/main" id="{5A55A495-4760-9A4F-BDA6-B2E2644D81BC}"/>
                    </a:ext>
                  </a:extLst>
                </p:cNvPr>
                <p:cNvPicPr/>
                <p:nvPr/>
              </p:nvPicPr>
              <p:blipFill>
                <a:blip r:embed="rId8"/>
                <a:stretch>
                  <a:fillRect/>
                </a:stretch>
              </p:blipFill>
              <p:spPr>
                <a:xfrm>
                  <a:off x="656696" y="1118433"/>
                  <a:ext cx="26676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EE0567A5-7F03-8B39-A6AF-854F3D17D51C}"/>
                    </a:ext>
                  </a:extLst>
                </p14:cNvPr>
                <p14:cNvContentPartPr/>
                <p14:nvPr/>
              </p14:nvContentPartPr>
              <p14:xfrm>
                <a:off x="683336" y="1236873"/>
                <a:ext cx="201240" cy="59760"/>
              </p14:xfrm>
            </p:contentPart>
          </mc:Choice>
          <mc:Fallback>
            <p:pic>
              <p:nvPicPr>
                <p:cNvPr id="7" name="Ink 6">
                  <a:extLst>
                    <a:ext uri="{FF2B5EF4-FFF2-40B4-BE49-F238E27FC236}">
                      <a16:creationId xmlns:a16="http://schemas.microsoft.com/office/drawing/2014/main" id="{EE0567A5-7F03-8B39-A6AF-854F3D17D51C}"/>
                    </a:ext>
                  </a:extLst>
                </p:cNvPr>
                <p:cNvPicPr/>
                <p:nvPr/>
              </p:nvPicPr>
              <p:blipFill>
                <a:blip r:embed="rId10"/>
                <a:stretch>
                  <a:fillRect/>
                </a:stretch>
              </p:blipFill>
              <p:spPr>
                <a:xfrm>
                  <a:off x="674336" y="1227873"/>
                  <a:ext cx="218880" cy="77400"/>
                </a:xfrm>
                <a:prstGeom prst="rect">
                  <a:avLst/>
                </a:prstGeom>
              </p:spPr>
            </p:pic>
          </mc:Fallback>
        </mc:AlternateContent>
      </p:grpSp>
      <p:sp>
        <p:nvSpPr>
          <p:cNvPr id="9" name="TextBox 8">
            <a:extLst>
              <a:ext uri="{FF2B5EF4-FFF2-40B4-BE49-F238E27FC236}">
                <a16:creationId xmlns:a16="http://schemas.microsoft.com/office/drawing/2014/main" id="{25078E73-E3BA-53AE-409E-0879B5A5CA49}"/>
              </a:ext>
            </a:extLst>
          </p:cNvPr>
          <p:cNvSpPr txBox="1"/>
          <p:nvPr/>
        </p:nvSpPr>
        <p:spPr>
          <a:xfrm>
            <a:off x="-228600" y="591671"/>
            <a:ext cx="184731" cy="369332"/>
          </a:xfrm>
          <a:prstGeom prst="rect">
            <a:avLst/>
          </a:prstGeom>
          <a:noFill/>
        </p:spPr>
        <p:txBody>
          <a:bodyPr wrap="none" rtlCol="0">
            <a:spAutoFit/>
          </a:bodyPr>
          <a:lstStyle/>
          <a:p>
            <a:endParaRPr lang="en-CN"/>
          </a:p>
        </p:txBody>
      </p:sp>
      <p:sp>
        <p:nvSpPr>
          <p:cNvPr id="11" name="Content Placeholder 10">
            <a:extLst>
              <a:ext uri="{FF2B5EF4-FFF2-40B4-BE49-F238E27FC236}">
                <a16:creationId xmlns:a16="http://schemas.microsoft.com/office/drawing/2014/main" id="{03D47CF0-72F0-3837-71B8-923F538EF466}"/>
              </a:ext>
            </a:extLst>
          </p:cNvPr>
          <p:cNvSpPr>
            <a:spLocks noGrp="1"/>
          </p:cNvSpPr>
          <p:nvPr>
            <p:ph idx="1"/>
          </p:nvPr>
        </p:nvSpPr>
        <p:spPr/>
        <p:txBody>
          <a:bodyPr/>
          <a:lstStyle/>
          <a:p>
            <a:endParaRPr lang="zh-CN" altLang="en-US"/>
          </a:p>
        </p:txBody>
      </p:sp>
      <p:pic>
        <p:nvPicPr>
          <p:cNvPr id="13" name="Picture 12">
            <a:extLst>
              <a:ext uri="{FF2B5EF4-FFF2-40B4-BE49-F238E27FC236}">
                <a16:creationId xmlns:a16="http://schemas.microsoft.com/office/drawing/2014/main" id="{9F11A9C7-ACE5-EC9E-CE64-CA6EFFF8FDAD}"/>
              </a:ext>
            </a:extLst>
          </p:cNvPr>
          <p:cNvPicPr>
            <a:picLocks noChangeAspect="1"/>
          </p:cNvPicPr>
          <p:nvPr/>
        </p:nvPicPr>
        <p:blipFill>
          <a:blip r:embed="rId11"/>
          <a:stretch>
            <a:fillRect/>
          </a:stretch>
        </p:blipFill>
        <p:spPr>
          <a:xfrm>
            <a:off x="0" y="23893"/>
            <a:ext cx="12307708" cy="6834107"/>
          </a:xfrm>
          <a:prstGeom prst="rect">
            <a:avLst/>
          </a:prstGeom>
        </p:spPr>
      </p:pic>
    </p:spTree>
    <p:extLst>
      <p:ext uri="{BB962C8B-B14F-4D97-AF65-F5344CB8AC3E}">
        <p14:creationId xmlns:p14="http://schemas.microsoft.com/office/powerpoint/2010/main" val="3821091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4928E-8935-BFEF-AC84-F58DF9D093CE}"/>
              </a:ext>
            </a:extLst>
          </p:cNvPr>
          <p:cNvSpPr>
            <a:spLocks noGrp="1"/>
          </p:cNvSpPr>
          <p:nvPr>
            <p:ph idx="1"/>
          </p:nvPr>
        </p:nvSpPr>
        <p:spPr/>
        <p:txBody>
          <a:bodyPr/>
          <a:lstStyle/>
          <a:p>
            <a:endParaRPr lang="zh-CN" altLang="en-US"/>
          </a:p>
        </p:txBody>
      </p:sp>
      <p:grpSp>
        <p:nvGrpSpPr>
          <p:cNvPr id="7" name="Group 6">
            <a:extLst>
              <a:ext uri="{FF2B5EF4-FFF2-40B4-BE49-F238E27FC236}">
                <a16:creationId xmlns:a16="http://schemas.microsoft.com/office/drawing/2014/main" id="{82B111A2-60CC-958E-F939-ACF3CAEAD8B3}"/>
              </a:ext>
            </a:extLst>
          </p:cNvPr>
          <p:cNvGrpSpPr/>
          <p:nvPr/>
        </p:nvGrpSpPr>
        <p:grpSpPr>
          <a:xfrm>
            <a:off x="-1432423" y="1320185"/>
            <a:ext cx="494280" cy="505440"/>
            <a:chOff x="511256" y="896313"/>
            <a:chExt cx="494280" cy="505440"/>
          </a:xfrm>
        </p:grpSpPr>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4CBF50D-AC39-6641-8D1D-FF5BF1FDDEA4}"/>
                    </a:ext>
                  </a:extLst>
                </p14:cNvPr>
                <p14:cNvContentPartPr/>
                <p14:nvPr/>
              </p14:nvContentPartPr>
              <p14:xfrm>
                <a:off x="511256" y="896313"/>
                <a:ext cx="313560" cy="358200"/>
              </p14:xfrm>
            </p:contentPart>
          </mc:Choice>
          <mc:Fallback>
            <p:pic>
              <p:nvPicPr>
                <p:cNvPr id="2" name="Ink 1">
                  <a:extLst>
                    <a:ext uri="{FF2B5EF4-FFF2-40B4-BE49-F238E27FC236}">
                      <a16:creationId xmlns:a16="http://schemas.microsoft.com/office/drawing/2014/main" id="{A4CBF50D-AC39-6641-8D1D-FF5BF1FDDEA4}"/>
                    </a:ext>
                  </a:extLst>
                </p:cNvPr>
                <p:cNvPicPr/>
                <p:nvPr/>
              </p:nvPicPr>
              <p:blipFill>
                <a:blip r:embed="rId4"/>
                <a:stretch>
                  <a:fillRect/>
                </a:stretch>
              </p:blipFill>
              <p:spPr>
                <a:xfrm>
                  <a:off x="502256" y="887304"/>
                  <a:ext cx="331200" cy="37585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03AE318-2E3A-902D-73AF-294BDE3B2C86}"/>
                    </a:ext>
                  </a:extLst>
                </p14:cNvPr>
                <p14:cNvContentPartPr/>
                <p14:nvPr/>
              </p14:nvContentPartPr>
              <p14:xfrm>
                <a:off x="678656" y="976233"/>
                <a:ext cx="22680" cy="425520"/>
              </p14:xfrm>
            </p:contentPart>
          </mc:Choice>
          <mc:Fallback>
            <p:pic>
              <p:nvPicPr>
                <p:cNvPr id="4" name="Ink 3">
                  <a:extLst>
                    <a:ext uri="{FF2B5EF4-FFF2-40B4-BE49-F238E27FC236}">
                      <a16:creationId xmlns:a16="http://schemas.microsoft.com/office/drawing/2014/main" id="{C03AE318-2E3A-902D-73AF-294BDE3B2C86}"/>
                    </a:ext>
                  </a:extLst>
                </p:cNvPr>
                <p:cNvPicPr/>
                <p:nvPr/>
              </p:nvPicPr>
              <p:blipFill>
                <a:blip r:embed="rId6"/>
                <a:stretch>
                  <a:fillRect/>
                </a:stretch>
              </p:blipFill>
              <p:spPr>
                <a:xfrm>
                  <a:off x="669656" y="967233"/>
                  <a:ext cx="4032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6D4EE906-BDE9-42CE-8854-7AF384038A66}"/>
                    </a:ext>
                  </a:extLst>
                </p14:cNvPr>
                <p14:cNvContentPartPr/>
                <p14:nvPr/>
              </p14:nvContentPartPr>
              <p14:xfrm>
                <a:off x="896456" y="1083153"/>
                <a:ext cx="109080" cy="223200"/>
              </p14:xfrm>
            </p:contentPart>
          </mc:Choice>
          <mc:Fallback>
            <p:pic>
              <p:nvPicPr>
                <p:cNvPr id="5" name="Ink 4">
                  <a:extLst>
                    <a:ext uri="{FF2B5EF4-FFF2-40B4-BE49-F238E27FC236}">
                      <a16:creationId xmlns:a16="http://schemas.microsoft.com/office/drawing/2014/main" id="{6D4EE906-BDE9-42CE-8854-7AF384038A66}"/>
                    </a:ext>
                  </a:extLst>
                </p:cNvPr>
                <p:cNvPicPr/>
                <p:nvPr/>
              </p:nvPicPr>
              <p:blipFill>
                <a:blip r:embed="rId8"/>
                <a:stretch>
                  <a:fillRect/>
                </a:stretch>
              </p:blipFill>
              <p:spPr>
                <a:xfrm>
                  <a:off x="887456" y="1074153"/>
                  <a:ext cx="126720" cy="240840"/>
                </a:xfrm>
                <a:prstGeom prst="rect">
                  <a:avLst/>
                </a:prstGeom>
              </p:spPr>
            </p:pic>
          </mc:Fallback>
        </mc:AlternateContent>
      </p:grpSp>
      <p:sp>
        <p:nvSpPr>
          <p:cNvPr id="8" name="TextBox 7">
            <a:extLst>
              <a:ext uri="{FF2B5EF4-FFF2-40B4-BE49-F238E27FC236}">
                <a16:creationId xmlns:a16="http://schemas.microsoft.com/office/drawing/2014/main" id="{D877BF53-9742-BEAB-39C0-054791F3AE6A}"/>
              </a:ext>
            </a:extLst>
          </p:cNvPr>
          <p:cNvSpPr txBox="1"/>
          <p:nvPr/>
        </p:nvSpPr>
        <p:spPr>
          <a:xfrm>
            <a:off x="8563173" y="379506"/>
            <a:ext cx="2522958" cy="5820824"/>
          </a:xfrm>
          <a:prstGeom prst="rect">
            <a:avLst/>
          </a:prstGeom>
          <a:noFill/>
        </p:spPr>
        <p:txBody>
          <a:bodyPr wrap="square" rtlCol="0">
            <a:spAutoFit/>
          </a:bodyPr>
          <a:lstStyle/>
          <a:p>
            <a:pPr>
              <a:lnSpc>
                <a:spcPct val="150000"/>
              </a:lnSpc>
            </a:pPr>
            <a:r>
              <a:rPr lang="en-US" sz="3600"/>
              <a:t>'Attacking’</a:t>
            </a:r>
          </a:p>
          <a:p>
            <a:pPr>
              <a:lnSpc>
                <a:spcPct val="150000"/>
              </a:lnSpc>
            </a:pPr>
            <a:r>
              <a:rPr lang="en-US" sz="3600"/>
              <a:t> 'Skill’</a:t>
            </a:r>
          </a:p>
          <a:p>
            <a:pPr>
              <a:lnSpc>
                <a:spcPct val="150000"/>
              </a:lnSpc>
            </a:pPr>
            <a:r>
              <a:rPr lang="en-US" sz="3600"/>
              <a:t>'Movement' 'Power' 'Mentality' '</a:t>
            </a:r>
            <a:r>
              <a:rPr lang="en-US" sz="3600" err="1"/>
              <a:t>Defending’记得换掉</a:t>
            </a:r>
            <a:endParaRPr lang="en-CN" sz="3600"/>
          </a:p>
        </p:txBody>
      </p:sp>
      <p:pic>
        <p:nvPicPr>
          <p:cNvPr id="9" name="Picture 8">
            <a:extLst>
              <a:ext uri="{FF2B5EF4-FFF2-40B4-BE49-F238E27FC236}">
                <a16:creationId xmlns:a16="http://schemas.microsoft.com/office/drawing/2014/main" id="{6C7E10C1-3C35-E73F-29A6-8A10AE2D25C1}"/>
              </a:ext>
            </a:extLst>
          </p:cNvPr>
          <p:cNvPicPr>
            <a:picLocks noChangeAspect="1"/>
          </p:cNvPicPr>
          <p:nvPr/>
        </p:nvPicPr>
        <p:blipFill>
          <a:blip r:embed="rId9"/>
          <a:stretch>
            <a:fillRect/>
          </a:stretch>
        </p:blipFill>
        <p:spPr>
          <a:xfrm>
            <a:off x="2209800" y="838200"/>
            <a:ext cx="7772400" cy="5181600"/>
          </a:xfrm>
          <a:prstGeom prst="rect">
            <a:avLst/>
          </a:prstGeom>
        </p:spPr>
      </p:pic>
      <p:pic>
        <p:nvPicPr>
          <p:cNvPr id="10" name="Picture 9">
            <a:extLst>
              <a:ext uri="{FF2B5EF4-FFF2-40B4-BE49-F238E27FC236}">
                <a16:creationId xmlns:a16="http://schemas.microsoft.com/office/drawing/2014/main" id="{19159CE8-A68D-3E32-C068-18A695539ACA}"/>
              </a:ext>
            </a:extLst>
          </p:cNvPr>
          <p:cNvPicPr>
            <a:picLocks noChangeAspect="1"/>
          </p:cNvPicPr>
          <p:nvPr/>
        </p:nvPicPr>
        <p:blipFill rotWithShape="1">
          <a:blip r:embed="rId9"/>
          <a:srcRect t="11144" r="9697" b="6117"/>
          <a:stretch/>
        </p:blipFill>
        <p:spPr>
          <a:xfrm>
            <a:off x="539229" y="0"/>
            <a:ext cx="11258366" cy="6858000"/>
          </a:xfrm>
          <a:prstGeom prst="rect">
            <a:avLst/>
          </a:prstGeom>
        </p:spPr>
      </p:pic>
    </p:spTree>
    <p:extLst>
      <p:ext uri="{BB962C8B-B14F-4D97-AF65-F5344CB8AC3E}">
        <p14:creationId xmlns:p14="http://schemas.microsoft.com/office/powerpoint/2010/main" val="91273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STATS 102 Final Project Mid-term Example</Template>
  <Application>Microsoft Office PowerPoint</Application>
  <PresentationFormat>Widescreen</PresentationFormat>
  <Slides>25</Slides>
  <Notes>22</Notes>
  <HiddenSlides>0</HiddenSlide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Office Theme</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appears in every two abilities,  potential has the highest correlation with other abilities.</dc:title>
  <dc:creator>Yizhi Wang</dc:creator>
  <cp:revision>3</cp:revision>
  <dcterms:created xsi:type="dcterms:W3CDTF">2022-10-12T10:08:58Z</dcterms:created>
  <dcterms:modified xsi:type="dcterms:W3CDTF">2022-10-20T14:57:47Z</dcterms:modified>
</cp:coreProperties>
</file>